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1" r:id="rId2"/>
    <p:sldId id="381" r:id="rId3"/>
    <p:sldId id="359" r:id="rId4"/>
    <p:sldId id="412" r:id="rId5"/>
    <p:sldId id="416" r:id="rId6"/>
    <p:sldId id="417" r:id="rId7"/>
    <p:sldId id="418" r:id="rId8"/>
    <p:sldId id="419" r:id="rId9"/>
    <p:sldId id="441" r:id="rId10"/>
    <p:sldId id="421" r:id="rId11"/>
    <p:sldId id="422" r:id="rId12"/>
    <p:sldId id="440" r:id="rId13"/>
    <p:sldId id="423" r:id="rId14"/>
    <p:sldId id="424" r:id="rId15"/>
    <p:sldId id="426" r:id="rId16"/>
    <p:sldId id="438" r:id="rId17"/>
    <p:sldId id="439" r:id="rId18"/>
    <p:sldId id="425" r:id="rId19"/>
    <p:sldId id="431" r:id="rId20"/>
    <p:sldId id="437" r:id="rId21"/>
    <p:sldId id="429" r:id="rId22"/>
    <p:sldId id="354" r:id="rId23"/>
    <p:sldId id="43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1" userDrawn="1">
          <p15:clr>
            <a:srgbClr val="A4A3A4"/>
          </p15:clr>
        </p15:guide>
        <p15:guide id="3" pos="73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黄宏伟" initials="黄宏伟" lastIdx="8" clrIdx="0">
    <p:extLst>
      <p:ext uri="{19B8F6BF-5375-455C-9EA6-DF929625EA0E}">
        <p15:presenceInfo xmlns:p15="http://schemas.microsoft.com/office/powerpoint/2012/main" userId="589bab0b1ce46593" providerId="Windows Live"/>
      </p:ext>
    </p:extLst>
  </p:cmAuthor>
  <p:cmAuthor id="2" name="张 晋彰" initials="张" lastIdx="1" clrIdx="1">
    <p:extLst>
      <p:ext uri="{19B8F6BF-5375-455C-9EA6-DF929625EA0E}">
        <p15:presenceInfo xmlns:p15="http://schemas.microsoft.com/office/powerpoint/2012/main" userId="d6cb6499563b484a" providerId="Windows Live"/>
      </p:ext>
    </p:extLst>
  </p:cmAuthor>
  <p:cmAuthor id="3" name="09zhang@tongji.edu.cn" initials="0" lastIdx="5" clrIdx="2">
    <p:extLst>
      <p:ext uri="{19B8F6BF-5375-455C-9EA6-DF929625EA0E}">
        <p15:presenceInfo xmlns:p15="http://schemas.microsoft.com/office/powerpoint/2012/main" userId="09zhang@tongji.edu.c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E"/>
    <a:srgbClr val="000094"/>
    <a:srgbClr val="000000"/>
    <a:srgbClr val="DDDDDD"/>
    <a:srgbClr val="FF0000"/>
    <a:srgbClr val="0000FF"/>
    <a:srgbClr val="EAEAEA"/>
    <a:srgbClr val="F8F8F8"/>
    <a:srgbClr val="C0C0C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5" autoAdjust="0"/>
    <p:restoredTop sz="89865" autoAdjust="0"/>
  </p:normalViewPr>
  <p:slideViewPr>
    <p:cSldViewPr snapToGrid="0" showGuides="1">
      <p:cViewPr varScale="1">
        <p:scale>
          <a:sx n="103" d="100"/>
          <a:sy n="103" d="100"/>
        </p:scale>
        <p:origin x="450" y="72"/>
      </p:cViewPr>
      <p:guideLst>
        <p:guide orient="horz" pos="2160"/>
        <p:guide pos="301"/>
        <p:guide pos="7379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70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09zhang@tongji.edu.cn" userId="c9d0c3e6-419b-4f07-85ad-4c2f579d7e64" providerId="ADAL" clId="{47C00E3A-A062-4AB6-A003-B7DEC7A0D4C3}"/>
    <pc:docChg chg="custSel modSld">
      <pc:chgData name="09zhang@tongji.edu.cn" userId="c9d0c3e6-419b-4f07-85ad-4c2f579d7e64" providerId="ADAL" clId="{47C00E3A-A062-4AB6-A003-B7DEC7A0D4C3}" dt="2022-11-04T10:28:18.667" v="2" actId="1076"/>
      <pc:docMkLst>
        <pc:docMk/>
      </pc:docMkLst>
      <pc:sldChg chg="modSp mod delCm">
        <pc:chgData name="09zhang@tongji.edu.cn" userId="c9d0c3e6-419b-4f07-85ad-4c2f579d7e64" providerId="ADAL" clId="{47C00E3A-A062-4AB6-A003-B7DEC7A0D4C3}" dt="2022-11-04T10:28:18.667" v="2" actId="1076"/>
        <pc:sldMkLst>
          <pc:docMk/>
          <pc:sldMk cId="555113893" sldId="375"/>
        </pc:sldMkLst>
        <pc:spChg chg="mod">
          <ac:chgData name="09zhang@tongji.edu.cn" userId="c9d0c3e6-419b-4f07-85ad-4c2f579d7e64" providerId="ADAL" clId="{47C00E3A-A062-4AB6-A003-B7DEC7A0D4C3}" dt="2022-11-04T10:28:18.667" v="2" actId="1076"/>
          <ac:spMkLst>
            <pc:docMk/>
            <pc:sldMk cId="555113893" sldId="375"/>
            <ac:spMk id="20" creationId="{E99CF212-F8B6-4570-9A40-469FB01F7906}"/>
          </ac:spMkLst>
        </pc:spChg>
        <pc:spChg chg="mod">
          <ac:chgData name="09zhang@tongji.edu.cn" userId="c9d0c3e6-419b-4f07-85ad-4c2f579d7e64" providerId="ADAL" clId="{47C00E3A-A062-4AB6-A003-B7DEC7A0D4C3}" dt="2022-11-04T10:28:13.004" v="1" actId="1076"/>
          <ac:spMkLst>
            <pc:docMk/>
            <pc:sldMk cId="555113893" sldId="375"/>
            <ac:spMk id="23" creationId="{085CB312-B540-41EA-896A-38CF1A8E0E2C}"/>
          </ac:spMkLst>
        </pc:spChg>
        <pc:spChg chg="mod">
          <ac:chgData name="09zhang@tongji.edu.cn" userId="c9d0c3e6-419b-4f07-85ad-4c2f579d7e64" providerId="ADAL" clId="{47C00E3A-A062-4AB6-A003-B7DEC7A0D4C3}" dt="2022-11-04T10:28:18.667" v="2" actId="1076"/>
          <ac:spMkLst>
            <pc:docMk/>
            <pc:sldMk cId="555113893" sldId="375"/>
            <ac:spMk id="35" creationId="{762313B4-05C2-3448-BAEE-0C497CF42A14}"/>
          </ac:spMkLst>
        </pc:spChg>
        <pc:spChg chg="mod">
          <ac:chgData name="09zhang@tongji.edu.cn" userId="c9d0c3e6-419b-4f07-85ad-4c2f579d7e64" providerId="ADAL" clId="{47C00E3A-A062-4AB6-A003-B7DEC7A0D4C3}" dt="2022-11-04T10:28:13.004" v="1" actId="1076"/>
          <ac:spMkLst>
            <pc:docMk/>
            <pc:sldMk cId="555113893" sldId="375"/>
            <ac:spMk id="37" creationId="{085CB312-B540-41EA-896A-38CF1A8E0E2C}"/>
          </ac:spMkLst>
        </pc:spChg>
        <pc:grpChg chg="mod">
          <ac:chgData name="09zhang@tongji.edu.cn" userId="c9d0c3e6-419b-4f07-85ad-4c2f579d7e64" providerId="ADAL" clId="{47C00E3A-A062-4AB6-A003-B7DEC7A0D4C3}" dt="2022-11-04T10:28:13.004" v="1" actId="1076"/>
          <ac:grpSpMkLst>
            <pc:docMk/>
            <pc:sldMk cId="555113893" sldId="375"/>
            <ac:grpSpMk id="5" creationId="{00000000-0000-0000-0000-000000000000}"/>
          </ac:grpSpMkLst>
        </pc:grpChg>
        <pc:grpChg chg="mod">
          <ac:chgData name="09zhang@tongji.edu.cn" userId="c9d0c3e6-419b-4f07-85ad-4c2f579d7e64" providerId="ADAL" clId="{47C00E3A-A062-4AB6-A003-B7DEC7A0D4C3}" dt="2022-11-04T10:28:13.004" v="1" actId="1076"/>
          <ac:grpSpMkLst>
            <pc:docMk/>
            <pc:sldMk cId="555113893" sldId="375"/>
            <ac:grpSpMk id="7" creationId="{00000000-0000-0000-0000-000000000000}"/>
          </ac:grpSpMkLst>
        </pc:grpChg>
        <pc:picChg chg="mod">
          <ac:chgData name="09zhang@tongji.edu.cn" userId="c9d0c3e6-419b-4f07-85ad-4c2f579d7e64" providerId="ADAL" clId="{47C00E3A-A062-4AB6-A003-B7DEC7A0D4C3}" dt="2022-11-04T10:28:13.004" v="1" actId="1076"/>
          <ac:picMkLst>
            <pc:docMk/>
            <pc:sldMk cId="555113893" sldId="375"/>
            <ac:picMk id="28" creationId="{00000000-0000-0000-0000-000000000000}"/>
          </ac:picMkLst>
        </pc:picChg>
        <pc:picChg chg="mod">
          <ac:chgData name="09zhang@tongji.edu.cn" userId="c9d0c3e6-419b-4f07-85ad-4c2f579d7e64" providerId="ADAL" clId="{47C00E3A-A062-4AB6-A003-B7DEC7A0D4C3}" dt="2022-11-04T10:28:13.004" v="1" actId="1076"/>
          <ac:picMkLst>
            <pc:docMk/>
            <pc:sldMk cId="555113893" sldId="375"/>
            <ac:picMk id="33" creationId="{00000000-0000-0000-0000-000000000000}"/>
          </ac:picMkLst>
        </pc:picChg>
      </pc:sldChg>
    </pc:docChg>
  </pc:docChgLst>
  <pc:docChgLst>
    <pc:chgData name="DongmingZhang" userId="c9d0c3e6-419b-4f07-85ad-4c2f579d7e64" providerId="ADAL" clId="{246B7E40-D0A5-4AA4-85AC-82A40AD13EC1}"/>
    <pc:docChg chg="undo custSel addSld modSld sldOrd">
      <pc:chgData name="DongmingZhang" userId="c9d0c3e6-419b-4f07-85ad-4c2f579d7e64" providerId="ADAL" clId="{246B7E40-D0A5-4AA4-85AC-82A40AD13EC1}" dt="2022-11-04T16:19:13.892" v="295" actId="948"/>
      <pc:docMkLst>
        <pc:docMk/>
      </pc:docMkLst>
      <pc:sldChg chg="add modTransition">
        <pc:chgData name="DongmingZhang" userId="c9d0c3e6-419b-4f07-85ad-4c2f579d7e64" providerId="ADAL" clId="{246B7E40-D0A5-4AA4-85AC-82A40AD13EC1}" dt="2022-11-04T16:09:24.878" v="226"/>
        <pc:sldMkLst>
          <pc:docMk/>
          <pc:sldMk cId="443428109" sldId="353"/>
        </pc:sldMkLst>
      </pc:sldChg>
      <pc:sldChg chg="modSp">
        <pc:chgData name="DongmingZhang" userId="c9d0c3e6-419b-4f07-85ad-4c2f579d7e64" providerId="ADAL" clId="{246B7E40-D0A5-4AA4-85AC-82A40AD13EC1}" dt="2022-11-04T16:00:07.785" v="132" actId="1076"/>
        <pc:sldMkLst>
          <pc:docMk/>
          <pc:sldMk cId="1923023881" sldId="354"/>
        </pc:sldMkLst>
        <pc:spChg chg="mod">
          <ac:chgData name="DongmingZhang" userId="c9d0c3e6-419b-4f07-85ad-4c2f579d7e64" providerId="ADAL" clId="{246B7E40-D0A5-4AA4-85AC-82A40AD13EC1}" dt="2022-11-04T16:00:07.785" v="132" actId="1076"/>
          <ac:spMkLst>
            <pc:docMk/>
            <pc:sldMk cId="1923023881" sldId="354"/>
            <ac:spMk id="5" creationId="{95EB1294-8633-400A-8D1C-02C1E59B14EB}"/>
          </ac:spMkLst>
        </pc:spChg>
      </pc:sldChg>
      <pc:sldChg chg="addSp modSp">
        <pc:chgData name="DongmingZhang" userId="c9d0c3e6-419b-4f07-85ad-4c2f579d7e64" providerId="ADAL" clId="{246B7E40-D0A5-4AA4-85AC-82A40AD13EC1}" dt="2022-11-04T16:18:02.432" v="287" actId="113"/>
        <pc:sldMkLst>
          <pc:docMk/>
          <pc:sldMk cId="422798254" sldId="357"/>
        </pc:sldMkLst>
        <pc:spChg chg="add mod">
          <ac:chgData name="DongmingZhang" userId="c9d0c3e6-419b-4f07-85ad-4c2f579d7e64" providerId="ADAL" clId="{246B7E40-D0A5-4AA4-85AC-82A40AD13EC1}" dt="2022-11-04T16:18:02.432" v="287" actId="113"/>
          <ac:spMkLst>
            <pc:docMk/>
            <pc:sldMk cId="422798254" sldId="357"/>
            <ac:spMk id="13" creationId="{097F557B-363E-40AE-8C46-B14D0CFDF45E}"/>
          </ac:spMkLst>
        </pc:spChg>
        <pc:picChg chg="mod">
          <ac:chgData name="DongmingZhang" userId="c9d0c3e6-419b-4f07-85ad-4c2f579d7e64" providerId="ADAL" clId="{246B7E40-D0A5-4AA4-85AC-82A40AD13EC1}" dt="2022-11-04T16:00:31.056" v="137" actId="1076"/>
          <ac:picMkLst>
            <pc:docMk/>
            <pc:sldMk cId="422798254" sldId="357"/>
            <ac:picMk id="9" creationId="{58C63889-293C-4A93-BF9C-C667642BA7D1}"/>
          </ac:picMkLst>
        </pc:picChg>
      </pc:sldChg>
      <pc:sldChg chg="modSp">
        <pc:chgData name="DongmingZhang" userId="c9d0c3e6-419b-4f07-85ad-4c2f579d7e64" providerId="ADAL" clId="{246B7E40-D0A5-4AA4-85AC-82A40AD13EC1}" dt="2022-11-04T16:19:13.892" v="295" actId="948"/>
        <pc:sldMkLst>
          <pc:docMk/>
          <pc:sldMk cId="1802185870" sldId="358"/>
        </pc:sldMkLst>
        <pc:spChg chg="mod">
          <ac:chgData name="DongmingZhang" userId="c9d0c3e6-419b-4f07-85ad-4c2f579d7e64" providerId="ADAL" clId="{246B7E40-D0A5-4AA4-85AC-82A40AD13EC1}" dt="2022-11-04T16:19:13.892" v="295" actId="948"/>
          <ac:spMkLst>
            <pc:docMk/>
            <pc:sldMk cId="1802185870" sldId="358"/>
            <ac:spMk id="14" creationId="{00000000-0000-0000-0000-000000000000}"/>
          </ac:spMkLst>
        </pc:spChg>
      </pc:sldChg>
      <pc:sldChg chg="modTransition">
        <pc:chgData name="DongmingZhang" userId="c9d0c3e6-419b-4f07-85ad-4c2f579d7e64" providerId="ADAL" clId="{246B7E40-D0A5-4AA4-85AC-82A40AD13EC1}" dt="2022-11-04T16:09:53.294" v="228"/>
        <pc:sldMkLst>
          <pc:docMk/>
          <pc:sldMk cId="3706210348" sldId="359"/>
        </pc:sldMkLst>
      </pc:sldChg>
      <pc:sldChg chg="addSp modSp modAnim">
        <pc:chgData name="DongmingZhang" userId="c9d0c3e6-419b-4f07-85ad-4c2f579d7e64" providerId="ADAL" clId="{246B7E40-D0A5-4AA4-85AC-82A40AD13EC1}" dt="2022-11-04T16:16:17.961" v="286"/>
        <pc:sldMkLst>
          <pc:docMk/>
          <pc:sldMk cId="2325216980" sldId="362"/>
        </pc:sldMkLst>
        <pc:spChg chg="add mod">
          <ac:chgData name="DongmingZhang" userId="c9d0c3e6-419b-4f07-85ad-4c2f579d7e64" providerId="ADAL" clId="{246B7E40-D0A5-4AA4-85AC-82A40AD13EC1}" dt="2022-11-04T16:16:06.503" v="283" actId="164"/>
          <ac:spMkLst>
            <pc:docMk/>
            <pc:sldMk cId="2325216980" sldId="362"/>
            <ac:spMk id="5" creationId="{F6E94486-DF4D-4014-98DA-B06BF9DC42F6}"/>
          </ac:spMkLst>
        </pc:spChg>
        <pc:spChg chg="add mod">
          <ac:chgData name="DongmingZhang" userId="c9d0c3e6-419b-4f07-85ad-4c2f579d7e64" providerId="ADAL" clId="{246B7E40-D0A5-4AA4-85AC-82A40AD13EC1}" dt="2022-11-04T16:16:06.503" v="283" actId="164"/>
          <ac:spMkLst>
            <pc:docMk/>
            <pc:sldMk cId="2325216980" sldId="362"/>
            <ac:spMk id="38" creationId="{76C08604-CB5E-4D46-8FE6-906C1A7AAB51}"/>
          </ac:spMkLst>
        </pc:spChg>
        <pc:spChg chg="mod">
          <ac:chgData name="DongmingZhang" userId="c9d0c3e6-419b-4f07-85ad-4c2f579d7e64" providerId="ADAL" clId="{246B7E40-D0A5-4AA4-85AC-82A40AD13EC1}" dt="2022-11-04T16:15:36.970" v="282" actId="20577"/>
          <ac:spMkLst>
            <pc:docMk/>
            <pc:sldMk cId="2325216980" sldId="362"/>
            <ac:spMk id="57" creationId="{8445B994-1A57-F604-5009-8820211A92D2}"/>
          </ac:spMkLst>
        </pc:spChg>
        <pc:grpChg chg="add mod">
          <ac:chgData name="DongmingZhang" userId="c9d0c3e6-419b-4f07-85ad-4c2f579d7e64" providerId="ADAL" clId="{246B7E40-D0A5-4AA4-85AC-82A40AD13EC1}" dt="2022-11-04T16:16:06.503" v="283" actId="164"/>
          <ac:grpSpMkLst>
            <pc:docMk/>
            <pc:sldMk cId="2325216980" sldId="362"/>
            <ac:grpSpMk id="6" creationId="{2AFC0362-27D6-4573-81A6-E9ED117393E0}"/>
          </ac:grpSpMkLst>
        </pc:grpChg>
        <pc:grpChg chg="mod">
          <ac:chgData name="DongmingZhang" userId="c9d0c3e6-419b-4f07-85ad-4c2f579d7e64" providerId="ADAL" clId="{246B7E40-D0A5-4AA4-85AC-82A40AD13EC1}" dt="2022-11-04T16:16:06.503" v="283" actId="164"/>
          <ac:grpSpMkLst>
            <pc:docMk/>
            <pc:sldMk cId="2325216980" sldId="362"/>
            <ac:grpSpMk id="71" creationId="{822CBD38-3D2F-1404-FA26-129A0C196668}"/>
          </ac:grpSpMkLst>
        </pc:grpChg>
      </pc:sldChg>
      <pc:sldChg chg="modTransition">
        <pc:chgData name="DongmingZhang" userId="c9d0c3e6-419b-4f07-85ad-4c2f579d7e64" providerId="ADAL" clId="{246B7E40-D0A5-4AA4-85AC-82A40AD13EC1}" dt="2022-11-04T16:10:03.315" v="231"/>
        <pc:sldMkLst>
          <pc:docMk/>
          <pc:sldMk cId="1862891119" sldId="366"/>
        </pc:sldMkLst>
      </pc:sldChg>
      <pc:sldChg chg="modTransition">
        <pc:chgData name="DongmingZhang" userId="c9d0c3e6-419b-4f07-85ad-4c2f579d7e64" providerId="ADAL" clId="{246B7E40-D0A5-4AA4-85AC-82A40AD13EC1}" dt="2022-11-04T16:10:35.435" v="238"/>
        <pc:sldMkLst>
          <pc:docMk/>
          <pc:sldMk cId="2229121878" sldId="367"/>
        </pc:sldMkLst>
      </pc:sldChg>
      <pc:sldChg chg="modTransition">
        <pc:chgData name="DongmingZhang" userId="c9d0c3e6-419b-4f07-85ad-4c2f579d7e64" providerId="ADAL" clId="{246B7E40-D0A5-4AA4-85AC-82A40AD13EC1}" dt="2022-11-04T16:10:28.868" v="236"/>
        <pc:sldMkLst>
          <pc:docMk/>
          <pc:sldMk cId="3409203969" sldId="368"/>
        </pc:sldMkLst>
      </pc:sldChg>
      <pc:sldChg chg="ord modTransition">
        <pc:chgData name="DongmingZhang" userId="c9d0c3e6-419b-4f07-85ad-4c2f579d7e64" providerId="ADAL" clId="{246B7E40-D0A5-4AA4-85AC-82A40AD13EC1}" dt="2022-11-04T15:58:24.425" v="120"/>
        <pc:sldMkLst>
          <pc:docMk/>
          <pc:sldMk cId="1721679447" sldId="371"/>
        </pc:sldMkLst>
      </pc:sldChg>
      <pc:sldChg chg="addSp delSp modSp">
        <pc:chgData name="DongmingZhang" userId="c9d0c3e6-419b-4f07-85ad-4c2f579d7e64" providerId="ADAL" clId="{246B7E40-D0A5-4AA4-85AC-82A40AD13EC1}" dt="2022-11-04T16:18:47.399" v="294" actId="114"/>
        <pc:sldMkLst>
          <pc:docMk/>
          <pc:sldMk cId="555113893" sldId="375"/>
        </pc:sldMkLst>
        <pc:spChg chg="add del">
          <ac:chgData name="DongmingZhang" userId="c9d0c3e6-419b-4f07-85ad-4c2f579d7e64" providerId="ADAL" clId="{246B7E40-D0A5-4AA4-85AC-82A40AD13EC1}" dt="2022-11-04T16:18:13.906" v="289"/>
          <ac:spMkLst>
            <pc:docMk/>
            <pc:sldMk cId="555113893" sldId="375"/>
            <ac:spMk id="8" creationId="{CB29F8FC-07A6-4F75-9526-69EB193EE3AB}"/>
          </ac:spMkLst>
        </pc:spChg>
        <pc:spChg chg="mod">
          <ac:chgData name="DongmingZhang" userId="c9d0c3e6-419b-4f07-85ad-4c2f579d7e64" providerId="ADAL" clId="{246B7E40-D0A5-4AA4-85AC-82A40AD13EC1}" dt="2022-11-04T16:07:43.672" v="213" actId="14100"/>
          <ac:spMkLst>
            <pc:docMk/>
            <pc:sldMk cId="555113893" sldId="375"/>
            <ac:spMk id="20" creationId="{E99CF212-F8B6-4570-9A40-469FB01F7906}"/>
          </ac:spMkLst>
        </pc:spChg>
        <pc:spChg chg="add mod">
          <ac:chgData name="DongmingZhang" userId="c9d0c3e6-419b-4f07-85ad-4c2f579d7e64" providerId="ADAL" clId="{246B7E40-D0A5-4AA4-85AC-82A40AD13EC1}" dt="2022-11-04T16:18:47.399" v="294" actId="114"/>
          <ac:spMkLst>
            <pc:docMk/>
            <pc:sldMk cId="555113893" sldId="375"/>
            <ac:spMk id="26" creationId="{A78F4D45-4C31-46C0-9DB2-A41ABE2F53F7}"/>
          </ac:spMkLst>
        </pc:spChg>
        <pc:spChg chg="mod">
          <ac:chgData name="DongmingZhang" userId="c9d0c3e6-419b-4f07-85ad-4c2f579d7e64" providerId="ADAL" clId="{246B7E40-D0A5-4AA4-85AC-82A40AD13EC1}" dt="2022-11-04T16:07:36.176" v="211" actId="6549"/>
          <ac:spMkLst>
            <pc:docMk/>
            <pc:sldMk cId="555113893" sldId="375"/>
            <ac:spMk id="35" creationId="{762313B4-05C2-3448-BAEE-0C497CF42A14}"/>
          </ac:spMkLst>
        </pc:spChg>
      </pc:sldChg>
      <pc:sldChg chg="add modTransition">
        <pc:chgData name="DongmingZhang" userId="c9d0c3e6-419b-4f07-85ad-4c2f579d7e64" providerId="ADAL" clId="{246B7E40-D0A5-4AA4-85AC-82A40AD13EC1}" dt="2022-11-04T16:09:24.878" v="226"/>
        <pc:sldMkLst>
          <pc:docMk/>
          <pc:sldMk cId="3951149123" sldId="377"/>
        </pc:sldMkLst>
      </pc:sldChg>
      <pc:sldChg chg="add modTransition">
        <pc:chgData name="DongmingZhang" userId="c9d0c3e6-419b-4f07-85ad-4c2f579d7e64" providerId="ADAL" clId="{246B7E40-D0A5-4AA4-85AC-82A40AD13EC1}" dt="2022-11-04T16:09:24.878" v="226"/>
        <pc:sldMkLst>
          <pc:docMk/>
          <pc:sldMk cId="2321621" sldId="378"/>
        </pc:sldMkLst>
      </pc:sldChg>
      <pc:sldChg chg="addSp delSp modSp add">
        <pc:chgData name="DongmingZhang" userId="c9d0c3e6-419b-4f07-85ad-4c2f579d7e64" providerId="ADAL" clId="{246B7E40-D0A5-4AA4-85AC-82A40AD13EC1}" dt="2022-11-04T16:11:27.263" v="245" actId="1076"/>
        <pc:sldMkLst>
          <pc:docMk/>
          <pc:sldMk cId="2706180230" sldId="380"/>
        </pc:sldMkLst>
        <pc:spChg chg="add mod">
          <ac:chgData name="DongmingZhang" userId="c9d0c3e6-419b-4f07-85ad-4c2f579d7e64" providerId="ADAL" clId="{246B7E40-D0A5-4AA4-85AC-82A40AD13EC1}" dt="2022-11-04T16:10:59.169" v="239" actId="207"/>
          <ac:spMkLst>
            <pc:docMk/>
            <pc:sldMk cId="2706180230" sldId="380"/>
            <ac:spMk id="6" creationId="{CABF1D73-8561-460F-9D6C-68E8F42D66EB}"/>
          </ac:spMkLst>
        </pc:spChg>
        <pc:spChg chg="mod">
          <ac:chgData name="DongmingZhang" userId="c9d0c3e6-419b-4f07-85ad-4c2f579d7e64" providerId="ADAL" clId="{246B7E40-D0A5-4AA4-85AC-82A40AD13EC1}" dt="2022-11-04T15:53:30.472" v="116" actId="1076"/>
          <ac:spMkLst>
            <pc:docMk/>
            <pc:sldMk cId="2706180230" sldId="380"/>
            <ac:spMk id="9" creationId="{976568FE-C0F3-43CB-A2C3-A870E2B2B388}"/>
          </ac:spMkLst>
        </pc:spChg>
        <pc:spChg chg="del">
          <ac:chgData name="DongmingZhang" userId="c9d0c3e6-419b-4f07-85ad-4c2f579d7e64" providerId="ADAL" clId="{246B7E40-D0A5-4AA4-85AC-82A40AD13EC1}" dt="2022-11-04T15:47:25.363" v="2" actId="478"/>
          <ac:spMkLst>
            <pc:docMk/>
            <pc:sldMk cId="2706180230" sldId="380"/>
            <ac:spMk id="10" creationId="{7F839DDA-90C2-4C71-8F00-F332CB66AE4C}"/>
          </ac:spMkLst>
        </pc:spChg>
        <pc:spChg chg="mod">
          <ac:chgData name="DongmingZhang" userId="c9d0c3e6-419b-4f07-85ad-4c2f579d7e64" providerId="ADAL" clId="{246B7E40-D0A5-4AA4-85AC-82A40AD13EC1}" dt="2022-11-04T15:53:30.472" v="116" actId="1076"/>
          <ac:spMkLst>
            <pc:docMk/>
            <pc:sldMk cId="2706180230" sldId="380"/>
            <ac:spMk id="13" creationId="{00000000-0000-0000-0000-000000000000}"/>
          </ac:spMkLst>
        </pc:spChg>
        <pc:spChg chg="del">
          <ac:chgData name="DongmingZhang" userId="c9d0c3e6-419b-4f07-85ad-4c2f579d7e64" providerId="ADAL" clId="{246B7E40-D0A5-4AA4-85AC-82A40AD13EC1}" dt="2022-11-04T15:47:25.363" v="2" actId="478"/>
          <ac:spMkLst>
            <pc:docMk/>
            <pc:sldMk cId="2706180230" sldId="380"/>
            <ac:spMk id="14" creationId="{00000000-0000-0000-0000-000000000000}"/>
          </ac:spMkLst>
        </pc:spChg>
        <pc:spChg chg="add mod">
          <ac:chgData name="DongmingZhang" userId="c9d0c3e6-419b-4f07-85ad-4c2f579d7e64" providerId="ADAL" clId="{246B7E40-D0A5-4AA4-85AC-82A40AD13EC1}" dt="2022-11-04T16:07:00.124" v="209" actId="20577"/>
          <ac:spMkLst>
            <pc:docMk/>
            <pc:sldMk cId="2706180230" sldId="380"/>
            <ac:spMk id="16" creationId="{9D0C78FA-8AFF-4044-A224-80B423C2E3E4}"/>
          </ac:spMkLst>
        </pc:spChg>
        <pc:spChg chg="add mod">
          <ac:chgData name="DongmingZhang" userId="c9d0c3e6-419b-4f07-85ad-4c2f579d7e64" providerId="ADAL" clId="{246B7E40-D0A5-4AA4-85AC-82A40AD13EC1}" dt="2022-11-04T15:52:15.462" v="86" actId="164"/>
          <ac:spMkLst>
            <pc:docMk/>
            <pc:sldMk cId="2706180230" sldId="380"/>
            <ac:spMk id="17" creationId="{FF7BBE98-B1A2-404B-BAA8-ECF66704651D}"/>
          </ac:spMkLst>
        </pc:spChg>
        <pc:spChg chg="add mod">
          <ac:chgData name="DongmingZhang" userId="c9d0c3e6-419b-4f07-85ad-4c2f579d7e64" providerId="ADAL" clId="{246B7E40-D0A5-4AA4-85AC-82A40AD13EC1}" dt="2022-11-04T15:52:11.401" v="85" actId="164"/>
          <ac:spMkLst>
            <pc:docMk/>
            <pc:sldMk cId="2706180230" sldId="380"/>
            <ac:spMk id="18" creationId="{A039A1A6-6D8A-458D-AB8F-949CCE96547E}"/>
          </ac:spMkLst>
        </pc:spChg>
        <pc:spChg chg="add mod">
          <ac:chgData name="DongmingZhang" userId="c9d0c3e6-419b-4f07-85ad-4c2f579d7e64" providerId="ADAL" clId="{246B7E40-D0A5-4AA4-85AC-82A40AD13EC1}" dt="2022-11-04T16:11:23.096" v="244" actId="1076"/>
          <ac:spMkLst>
            <pc:docMk/>
            <pc:sldMk cId="2706180230" sldId="380"/>
            <ac:spMk id="19" creationId="{C051EEAF-B40D-4883-8058-9539585E931D}"/>
          </ac:spMkLst>
        </pc:spChg>
        <pc:spChg chg="add mod">
          <ac:chgData name="DongmingZhang" userId="c9d0c3e6-419b-4f07-85ad-4c2f579d7e64" providerId="ADAL" clId="{246B7E40-D0A5-4AA4-85AC-82A40AD13EC1}" dt="2022-11-04T16:11:07.823" v="241" actId="1076"/>
          <ac:spMkLst>
            <pc:docMk/>
            <pc:sldMk cId="2706180230" sldId="380"/>
            <ac:spMk id="20" creationId="{C9CC3073-354F-4D22-B74A-B350BF2089A0}"/>
          </ac:spMkLst>
        </pc:spChg>
        <pc:spChg chg="add del mod">
          <ac:chgData name="DongmingZhang" userId="c9d0c3e6-419b-4f07-85ad-4c2f579d7e64" providerId="ADAL" clId="{246B7E40-D0A5-4AA4-85AC-82A40AD13EC1}" dt="2022-11-04T16:11:04.128" v="240" actId="478"/>
          <ac:spMkLst>
            <pc:docMk/>
            <pc:sldMk cId="2706180230" sldId="380"/>
            <ac:spMk id="21" creationId="{553A9D1E-30EA-4B81-B6F0-F8C8257308C2}"/>
          </ac:spMkLst>
        </pc:spChg>
        <pc:spChg chg="add mod">
          <ac:chgData name="DongmingZhang" userId="c9d0c3e6-419b-4f07-85ad-4c2f579d7e64" providerId="ADAL" clId="{246B7E40-D0A5-4AA4-85AC-82A40AD13EC1}" dt="2022-11-04T16:11:27.263" v="245" actId="1076"/>
          <ac:spMkLst>
            <pc:docMk/>
            <pc:sldMk cId="2706180230" sldId="380"/>
            <ac:spMk id="22" creationId="{4579C8FD-0FF5-4261-8E7E-7520B31C1D7A}"/>
          </ac:spMkLst>
        </pc:spChg>
        <pc:spChg chg="add mod">
          <ac:chgData name="DongmingZhang" userId="c9d0c3e6-419b-4f07-85ad-4c2f579d7e64" providerId="ADAL" clId="{246B7E40-D0A5-4AA4-85AC-82A40AD13EC1}" dt="2022-11-04T16:11:23.096" v="244" actId="1076"/>
          <ac:spMkLst>
            <pc:docMk/>
            <pc:sldMk cId="2706180230" sldId="380"/>
            <ac:spMk id="23" creationId="{105D7840-B6F3-4C2D-A817-469725EC3AF6}"/>
          </ac:spMkLst>
        </pc:spChg>
        <pc:grpChg chg="add mod">
          <ac:chgData name="DongmingZhang" userId="c9d0c3e6-419b-4f07-85ad-4c2f579d7e64" providerId="ADAL" clId="{246B7E40-D0A5-4AA4-85AC-82A40AD13EC1}" dt="2022-11-04T16:11:27.263" v="245" actId="1076"/>
          <ac:grpSpMkLst>
            <pc:docMk/>
            <pc:sldMk cId="2706180230" sldId="380"/>
            <ac:grpSpMk id="3" creationId="{70BE5FDC-CE33-499E-AB6A-5F29D1C95D2C}"/>
          </ac:grpSpMkLst>
        </pc:grpChg>
        <pc:grpChg chg="add del mod">
          <ac:chgData name="DongmingZhang" userId="c9d0c3e6-419b-4f07-85ad-4c2f579d7e64" providerId="ADAL" clId="{246B7E40-D0A5-4AA4-85AC-82A40AD13EC1}" dt="2022-11-04T16:11:04.128" v="240" actId="478"/>
          <ac:grpSpMkLst>
            <pc:docMk/>
            <pc:sldMk cId="2706180230" sldId="380"/>
            <ac:grpSpMk id="4" creationId="{E37DA6D7-3175-4D28-B9A8-6CCDCE2AF5C9}"/>
          </ac:grpSpMkLst>
        </pc:grpChg>
        <pc:grpChg chg="add mod">
          <ac:chgData name="DongmingZhang" userId="c9d0c3e6-419b-4f07-85ad-4c2f579d7e64" providerId="ADAL" clId="{246B7E40-D0A5-4AA4-85AC-82A40AD13EC1}" dt="2022-11-04T16:11:07.823" v="241" actId="1076"/>
          <ac:grpSpMkLst>
            <pc:docMk/>
            <pc:sldMk cId="2706180230" sldId="380"/>
            <ac:grpSpMk id="5" creationId="{DBE4E309-9204-4E8B-B525-4367A284E1BB}"/>
          </ac:grpSpMkLst>
        </pc:grpChg>
        <pc:picChg chg="add mod">
          <ac:chgData name="DongmingZhang" userId="c9d0c3e6-419b-4f07-85ad-4c2f579d7e64" providerId="ADAL" clId="{246B7E40-D0A5-4AA4-85AC-82A40AD13EC1}" dt="2022-11-04T16:11:23.096" v="244" actId="1076"/>
          <ac:picMkLst>
            <pc:docMk/>
            <pc:sldMk cId="2706180230" sldId="380"/>
            <ac:picMk id="2" creationId="{0806BDF6-E9A1-4FFA-B5F9-7C650C298476}"/>
          </ac:picMkLst>
        </pc:picChg>
        <pc:picChg chg="add del mod">
          <ac:chgData name="DongmingZhang" userId="c9d0c3e6-419b-4f07-85ad-4c2f579d7e64" providerId="ADAL" clId="{246B7E40-D0A5-4AA4-85AC-82A40AD13EC1}" dt="2022-11-04T15:53:33.516" v="117" actId="1076"/>
          <ac:picMkLst>
            <pc:docMk/>
            <pc:sldMk cId="2706180230" sldId="380"/>
            <ac:picMk id="7" creationId="{00000000-0000-0000-0000-000000000000}"/>
          </ac:picMkLst>
        </pc:picChg>
        <pc:picChg chg="add mod">
          <ac:chgData name="DongmingZhang" userId="c9d0c3e6-419b-4f07-85ad-4c2f579d7e64" providerId="ADAL" clId="{246B7E40-D0A5-4AA4-85AC-82A40AD13EC1}" dt="2022-11-04T15:52:19.539" v="87" actId="164"/>
          <ac:picMkLst>
            <pc:docMk/>
            <pc:sldMk cId="2706180230" sldId="380"/>
            <ac:picMk id="8" creationId="{3E789272-2692-4091-93B6-7523134D6165}"/>
          </ac:picMkLst>
        </pc:picChg>
        <pc:picChg chg="add mod">
          <ac:chgData name="DongmingZhang" userId="c9d0c3e6-419b-4f07-85ad-4c2f579d7e64" providerId="ADAL" clId="{246B7E40-D0A5-4AA4-85AC-82A40AD13EC1}" dt="2022-11-04T15:52:15.462" v="86" actId="164"/>
          <ac:picMkLst>
            <pc:docMk/>
            <pc:sldMk cId="2706180230" sldId="380"/>
            <ac:picMk id="11" creationId="{E2322BA3-ABC8-4BB4-9826-103BBE29C278}"/>
          </ac:picMkLst>
        </pc:picChg>
        <pc:picChg chg="add del">
          <ac:chgData name="DongmingZhang" userId="c9d0c3e6-419b-4f07-85ad-4c2f579d7e64" providerId="ADAL" clId="{246B7E40-D0A5-4AA4-85AC-82A40AD13EC1}" dt="2022-11-04T15:47:29.149" v="5" actId="478"/>
          <ac:picMkLst>
            <pc:docMk/>
            <pc:sldMk cId="2706180230" sldId="380"/>
            <ac:picMk id="12" creationId="{00000000-0000-0000-0000-000000000000}"/>
          </ac:picMkLst>
        </pc:picChg>
        <pc:picChg chg="add mod">
          <ac:chgData name="DongmingZhang" userId="c9d0c3e6-419b-4f07-85ad-4c2f579d7e64" providerId="ADAL" clId="{246B7E40-D0A5-4AA4-85AC-82A40AD13EC1}" dt="2022-11-04T15:52:11.401" v="85" actId="164"/>
          <ac:picMkLst>
            <pc:docMk/>
            <pc:sldMk cId="2706180230" sldId="380"/>
            <ac:picMk id="15" creationId="{3793BC42-00FB-4B7F-BBA5-D0E853C757A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74CC3-2367-41CE-AC32-34A8C159737E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D4244-DBE2-41DF-94AC-51487CEF43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26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34E0B-4B14-4725-838F-5CEEB1FF71F6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43E1D-F6F2-485D-86F3-86D2637F1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53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Dear online and offline friends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I’m Jinzhang Zhang, from Tongji University. 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It is our great </a:t>
            </a:r>
            <a:r>
              <a:rPr lang="en-US" altLang="zh-CN" sz="1800" b="0" i="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honour</a:t>
            </a: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to be awarded the 1st prize in this competition.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First, I’d like to thank the organizer of the TC304 309 Student Contest committee for providing this opportunity to introduce our work online.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topic of this presentation is: Predicting stratification based on borehole and CPT data using machine learning and improved 3D coupled Markov chain. 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1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421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Based on the soil property, we reclassify the soil types into 5 groups.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759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This slide presents the framework of the proposed random forest model.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654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Finally, we get the Performance of the optimal Random Forest model.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average accuracy is about 87%.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691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Next,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420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We proposed an improved 3D coupled Markov chain model to simulate the soil stratification Based on limited borehole data.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10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altLang="zh-CN" sz="12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We use the (mean squared error) to obtain the optimal transition probability matrix.</a:t>
            </a:r>
            <a:endParaRPr lang="zh-CN" altLang="zh-CN" sz="12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834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This slide shows the distribution of boreholes and CPT data. The CPT data is decoded into soil type information.</a:t>
            </a:r>
            <a:endParaRPr lang="zh-CN" altLang="zh-CN" sz="12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363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This is the simulated stratigraphic profiles. And the spatial distribution of each layer is also given.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695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Meanwhile,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694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Meanwhile, a Matching rate index MR value is proposed to evaluate the accuracy. 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93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First, thanks for Prof. Hongwei Huang and Prof. </a:t>
            </a:r>
            <a:r>
              <a:rPr lang="en-US" altLang="zh-CN" sz="1800" b="0" i="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Dongming</a:t>
            </a: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Zhang for their supervision and help during the process of this competition.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Then, I’ll introduce our team members. Dr. </a:t>
            </a:r>
            <a:r>
              <a:rPr lang="en-US" altLang="zh-CN" sz="1800" b="0" i="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Qihao</a:t>
            </a: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Jiang, </a:t>
            </a:r>
            <a:r>
              <a:rPr lang="en-US" altLang="zh-CN" sz="1800" b="0" i="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Yelu</a:t>
            </a: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Zhou, Fu Lei and Bai Hao. Thanks for their contribution. 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1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219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This slide shows the Uncertainty quantification of simulated results. The mean MR value is about 72%. And the total information entropy is about 0.1.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93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Finally is the Conclusion.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502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 this Competition, we established a Random Forest model to classify the soil types using CPT data. The average accuracy is about 87%.  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Meanwhile, An improved 3D coupled Markov chain method was presented. A Matching rate index was proposed to evaluate the accuracy of reserved testing boreholes.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928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20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Next, I’ll introduce our work from 6 parts.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085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First is the background. As we all known, Geological Uncertainty is the main cause of underground construction risk.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656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 is the problem statement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07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It</a:t>
            </a:r>
            <a:r>
              <a:rPr lang="en-US" altLang="zh-CN" sz="1800" b="0" i="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provides 26 CPT soundings and 5 boreholes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Aim of this study is to predict soil stratification at 4 reserved boreholes.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549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Next is the proposed framework.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Step1: We reclassify soil types. </a:t>
            </a:r>
          </a:p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Step 2: Because we only have 5 borehole data. So we need to expand our dataset using the CPT data. </a:t>
            </a:r>
          </a:p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Step 3: Predicted soil stratification.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Step 4: Using the proposed uncertainty quantification index to evaluate the accuracy of results.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855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section is the 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machine learning-based soil types classification using CPT data 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471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input of model is eight CPT characteristics; and the output is the predicted soil type.</a:t>
            </a:r>
            <a:endParaRPr lang="zh-CN" altLang="zh-CN" sz="1800" b="1" i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3E1D-F6F2-485D-86F3-86D2637F1EA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94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232112"/>
            <a:ext cx="9144000" cy="186573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87635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3113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同舟共济，自强不息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938-3A4C-4203-8483-574AA08EC9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02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同舟共济，自强不息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938-3A4C-4203-8483-574AA08EC9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75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634480"/>
            <a:ext cx="12192000" cy="22352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932160" y="6634480"/>
            <a:ext cx="1246293" cy="223520"/>
          </a:xfrm>
        </p:spPr>
        <p:txBody>
          <a:bodyPr/>
          <a:lstStyle>
            <a:lvl1pPr algn="ctr"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EA5A86E-E351-470D-BABE-3EC73C5B08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9641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634480"/>
            <a:ext cx="12192000" cy="22352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1496675" y="6634480"/>
            <a:ext cx="681778" cy="223520"/>
          </a:xfrm>
        </p:spPr>
        <p:txBody>
          <a:bodyPr/>
          <a:lstStyle>
            <a:lvl1pPr algn="ctr"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EA5A86E-E351-470D-BABE-3EC73C5B08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140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同舟共济，自强不息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938-3A4C-4203-8483-574AA08EC9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86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同舟共济，自强不息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938-3A4C-4203-8483-574AA08EC9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73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同舟共济，自强不息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938-3A4C-4203-8483-574AA08EC9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56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同舟共济，自强不息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938-3A4C-4203-8483-574AA08EC9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32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同舟共济，自强不息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938-3A4C-4203-8483-574AA08EC9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59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同舟共济，自强不息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938-3A4C-4203-8483-574AA08EC9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66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同舟共济，自强不息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6938-3A4C-4203-8483-574AA08EC9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96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同舟共济，自强不息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6938-3A4C-4203-8483-574AA08EC9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36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17.png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39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1.sv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07054" y="5732727"/>
            <a:ext cx="4215376" cy="941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Arlington, Virginia, USA, July 23–26, 2023</a:t>
            </a:r>
            <a:endParaRPr lang="zh-CN" altLang="en-US" sz="2400" b="1" dirty="0">
              <a:solidFill>
                <a:srgbClr val="0000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45587" y="4554088"/>
            <a:ext cx="8538310" cy="108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Tongji Group</a:t>
            </a:r>
          </a:p>
          <a:p>
            <a:pPr algn="ctr">
              <a:lnSpc>
                <a:spcPct val="120000"/>
              </a:lnSpc>
            </a:pPr>
            <a:r>
              <a:rPr lang="fr-FR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Presenter: Jinzhang Zhang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BB2D194-9717-E455-6E5A-CC1439953845}"/>
              </a:ext>
            </a:extLst>
          </p:cNvPr>
          <p:cNvSpPr/>
          <p:nvPr/>
        </p:nvSpPr>
        <p:spPr>
          <a:xfrm>
            <a:off x="0" y="1377184"/>
            <a:ext cx="12192001" cy="2776899"/>
          </a:xfrm>
          <a:prstGeom prst="rect">
            <a:avLst/>
          </a:prstGeom>
          <a:solidFill>
            <a:srgbClr val="000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C7B359-1262-A4C2-E6A2-8580D424C462}"/>
              </a:ext>
            </a:extLst>
          </p:cNvPr>
          <p:cNvSpPr txBox="1"/>
          <p:nvPr/>
        </p:nvSpPr>
        <p:spPr>
          <a:xfrm>
            <a:off x="0" y="1539840"/>
            <a:ext cx="12192001" cy="2420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Predicting stratification based on borehole and CPT data using machine learning and improved 3D coupled Markov chain</a:t>
            </a:r>
          </a:p>
        </p:txBody>
      </p:sp>
      <p:pic>
        <p:nvPicPr>
          <p:cNvPr id="5" name="Picture 12" descr="https://gimg2.baidu.com/image_search/src=http%3A%2F%2Fpic.ntimg.cn%2F20130911%2F8251462_195522619170_2.jpg&amp;refer=http%3A%2F%2Fpic.ntimg.cn&amp;app=2002&amp;size=f9999,10000&amp;q=a80&amp;n=0&amp;g=0n&amp;fmt=auto?sec=1664850135&amp;t=8614590b8631a63df5289b4402eda4c1">
            <a:extLst>
              <a:ext uri="{FF2B5EF4-FFF2-40B4-BE49-F238E27FC236}">
                <a16:creationId xmlns:a16="http://schemas.microsoft.com/office/drawing/2014/main" id="{F2060E0D-A14F-FD21-A51C-6E8F00CCE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37134" r="17070" b="36909"/>
          <a:stretch/>
        </p:blipFill>
        <p:spPr bwMode="auto">
          <a:xfrm>
            <a:off x="9444766" y="283912"/>
            <a:ext cx="2339798" cy="6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266AABB-8F82-4D5F-8495-B92C582703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98"/>
          <a:stretch/>
        </p:blipFill>
        <p:spPr>
          <a:xfrm>
            <a:off x="6797847" y="184118"/>
            <a:ext cx="2339798" cy="71017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1085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01"/>
    </mc:Choice>
    <mc:Fallback xmlns="">
      <p:transition spd="slow" advTm="2760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3988" y="12498"/>
            <a:ext cx="5408282" cy="585215"/>
          </a:xfrm>
        </p:spPr>
        <p:txBody>
          <a:bodyPr/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ML-based soil types classification using CPT data </a:t>
            </a:r>
          </a:p>
        </p:txBody>
      </p:sp>
      <p:pic>
        <p:nvPicPr>
          <p:cNvPr id="36" name="图形 6">
            <a:extLst>
              <a:ext uri="{FF2B5EF4-FFF2-40B4-BE49-F238E27FC236}">
                <a16:creationId xmlns:a16="http://schemas.microsoft.com/office/drawing/2014/main" id="{FC0DC3D7-B91D-4AE9-B2E3-4FE41982E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2707" y="168153"/>
            <a:ext cx="1637949" cy="452535"/>
          </a:xfrm>
          <a:prstGeom prst="rect">
            <a:avLst/>
          </a:prstGeom>
        </p:spPr>
      </p:pic>
      <p:sp>
        <p:nvSpPr>
          <p:cNvPr id="17" name="AutoShape 2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C4B646-0C77-E81D-88C4-64A3D6129BD2}"/>
              </a:ext>
            </a:extLst>
          </p:cNvPr>
          <p:cNvSpPr/>
          <p:nvPr/>
        </p:nvSpPr>
        <p:spPr>
          <a:xfrm>
            <a:off x="160512" y="860960"/>
            <a:ext cx="8485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Soil reclassification based on borehole data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BAF9D34-19C3-6E68-6C3C-1A981940990B}"/>
              </a:ext>
            </a:extLst>
          </p:cNvPr>
          <p:cNvSpPr/>
          <p:nvPr/>
        </p:nvSpPr>
        <p:spPr>
          <a:xfrm>
            <a:off x="1057882" y="3297151"/>
            <a:ext cx="1662872" cy="1350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201D8E2-FDDF-55E2-0482-F2AED4014109}"/>
              </a:ext>
            </a:extLst>
          </p:cNvPr>
          <p:cNvSpPr/>
          <p:nvPr/>
        </p:nvSpPr>
        <p:spPr>
          <a:xfrm>
            <a:off x="13547" y="5997040"/>
            <a:ext cx="12192000" cy="86096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21DB77C4-178F-0562-B596-C06CDC6F7962}"/>
              </a:ext>
            </a:extLst>
          </p:cNvPr>
          <p:cNvSpPr txBox="1"/>
          <p:nvPr/>
        </p:nvSpPr>
        <p:spPr>
          <a:xfrm>
            <a:off x="52387" y="6142037"/>
            <a:ext cx="120872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Soil reclassification based on soil property.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EA500A5-7DF7-4356-A742-6EE9E1594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502196"/>
              </p:ext>
            </p:extLst>
          </p:nvPr>
        </p:nvGraphicFramePr>
        <p:xfrm>
          <a:off x="123988" y="1316485"/>
          <a:ext cx="11845082" cy="4526274"/>
        </p:xfrm>
        <a:graphic>
          <a:graphicData uri="http://schemas.openxmlformats.org/drawingml/2006/table">
            <a:tbl>
              <a:tblPr/>
              <a:tblGrid>
                <a:gridCol w="3814245">
                  <a:extLst>
                    <a:ext uri="{9D8B030D-6E8A-4147-A177-3AD203B41FA5}">
                      <a16:colId xmlns:a16="http://schemas.microsoft.com/office/drawing/2014/main" val="2378573352"/>
                    </a:ext>
                  </a:extLst>
                </a:gridCol>
                <a:gridCol w="3492368">
                  <a:extLst>
                    <a:ext uri="{9D8B030D-6E8A-4147-A177-3AD203B41FA5}">
                      <a16:colId xmlns:a16="http://schemas.microsoft.com/office/drawing/2014/main" val="911348470"/>
                    </a:ext>
                  </a:extLst>
                </a:gridCol>
                <a:gridCol w="3492368">
                  <a:extLst>
                    <a:ext uri="{9D8B030D-6E8A-4147-A177-3AD203B41FA5}">
                      <a16:colId xmlns:a16="http://schemas.microsoft.com/office/drawing/2014/main" val="4213032794"/>
                    </a:ext>
                  </a:extLst>
                </a:gridCol>
                <a:gridCol w="1046101">
                  <a:extLst>
                    <a:ext uri="{9D8B030D-6E8A-4147-A177-3AD203B41FA5}">
                      <a16:colId xmlns:a16="http://schemas.microsoft.com/office/drawing/2014/main" val="2459732016"/>
                    </a:ext>
                  </a:extLst>
                </a:gridCol>
              </a:tblGrid>
              <a:tr h="71378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Classification Criteria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Group Symbol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Group Name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New Group Symbol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37851"/>
                  </a:ext>
                </a:extLst>
              </a:tr>
              <a:tr h="4783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Gravel&gt; 50% of coarse fraction retained on No.4 (4.75 mm) sieve； Clean gravel &lt;5% smaller than No.200 Sieve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GW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well-graded gravel, fine to coarse gravel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7664"/>
                  </a:ext>
                </a:extLst>
              </a:tr>
              <a:tr h="3494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GP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poorly graded gravel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113928"/>
                  </a:ext>
                </a:extLst>
              </a:tr>
              <a:tr h="7137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Gravel&gt; 50% of coarse fraction retained on No.4 (4.75 mm) sieve；Gravel with &gt;12% fines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GM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silty gravel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670812"/>
                  </a:ext>
                </a:extLst>
              </a:tr>
              <a:tr h="3548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Silt and clay liquid limit &lt; 50；Inorganic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ML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silt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966478"/>
                  </a:ext>
                </a:extLst>
              </a:tr>
              <a:tr h="242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Silt and clay liquid limit &lt; 50；Organic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OL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organic silt, organic clay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764869"/>
                  </a:ext>
                </a:extLst>
              </a:tr>
              <a:tr h="24283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Highly organic soils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peat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272274"/>
                  </a:ext>
                </a:extLst>
              </a:tr>
              <a:tr h="3548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Sand ≥ 50% of coarse fraction passes No.4 (4.75 mm)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sieve；Clean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sand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well-graded sand, fine to coarse sand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49699"/>
                  </a:ext>
                </a:extLst>
              </a:tr>
              <a:tr h="2428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SP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poorly graded sand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622972"/>
                  </a:ext>
                </a:extLst>
              </a:tr>
              <a:tr h="713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Sand ≥ 50% of coarse fraction passes No.4 (4.75 mm)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sieve；Sand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with &gt;12% fines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silty sand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62235"/>
                  </a:ext>
                </a:extLst>
              </a:tr>
            </a:tbl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9D3858-1E32-E051-2946-591A3FEF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634480"/>
            <a:ext cx="681778" cy="223520"/>
          </a:xfrm>
        </p:spPr>
        <p:txBody>
          <a:bodyPr/>
          <a:lstStyle/>
          <a:p>
            <a:fld id="{EEA5A86E-E351-470D-BABE-3EC73C5B08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D5DB549E-56F1-C9DD-4698-449AC6FD86BB}"/>
              </a:ext>
            </a:extLst>
          </p:cNvPr>
          <p:cNvSpPr/>
          <p:nvPr/>
        </p:nvSpPr>
        <p:spPr>
          <a:xfrm>
            <a:off x="10907486" y="2080727"/>
            <a:ext cx="1061584" cy="3762032"/>
          </a:xfrm>
          <a:prstGeom prst="roundRect">
            <a:avLst/>
          </a:prstGeom>
          <a:noFill/>
          <a:ln w="444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84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3988" y="12498"/>
            <a:ext cx="5408282" cy="585215"/>
          </a:xfrm>
        </p:spPr>
        <p:txBody>
          <a:bodyPr/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ML-based soil types classification using CPT data </a:t>
            </a:r>
          </a:p>
        </p:txBody>
      </p:sp>
      <p:pic>
        <p:nvPicPr>
          <p:cNvPr id="36" name="图形 6">
            <a:extLst>
              <a:ext uri="{FF2B5EF4-FFF2-40B4-BE49-F238E27FC236}">
                <a16:creationId xmlns:a16="http://schemas.microsoft.com/office/drawing/2014/main" id="{FC0DC3D7-B91D-4AE9-B2E3-4FE41982E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2707" y="168153"/>
            <a:ext cx="1637949" cy="452535"/>
          </a:xfrm>
          <a:prstGeom prst="rect">
            <a:avLst/>
          </a:prstGeom>
        </p:spPr>
      </p:pic>
      <p:sp>
        <p:nvSpPr>
          <p:cNvPr id="17" name="AutoShape 2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C4B646-0C77-E81D-88C4-64A3D6129BD2}"/>
              </a:ext>
            </a:extLst>
          </p:cNvPr>
          <p:cNvSpPr/>
          <p:nvPr/>
        </p:nvSpPr>
        <p:spPr>
          <a:xfrm>
            <a:off x="160512" y="860960"/>
            <a:ext cx="11832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Interpret stratigraphic configuration based on Random Forest 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4" name="图片 123">
            <a:extLst>
              <a:ext uri="{FF2B5EF4-FFF2-40B4-BE49-F238E27FC236}">
                <a16:creationId xmlns:a16="http://schemas.microsoft.com/office/drawing/2014/main" id="{26636A43-0B2E-4087-A59E-B16CFCC7D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02" y="1735043"/>
            <a:ext cx="3209654" cy="2154655"/>
          </a:xfrm>
          <a:prstGeom prst="rect">
            <a:avLst/>
          </a:prstGeom>
        </p:spPr>
      </p:pic>
      <p:graphicFrame>
        <p:nvGraphicFramePr>
          <p:cNvPr id="125" name="表格 124">
            <a:extLst>
              <a:ext uri="{FF2B5EF4-FFF2-40B4-BE49-F238E27FC236}">
                <a16:creationId xmlns:a16="http://schemas.microsoft.com/office/drawing/2014/main" id="{0C04CA4C-DD31-4001-B7F4-3CC630E9D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840124"/>
              </p:ext>
            </p:extLst>
          </p:nvPr>
        </p:nvGraphicFramePr>
        <p:xfrm>
          <a:off x="3950570" y="3736006"/>
          <a:ext cx="18127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724">
                  <a:extLst>
                    <a:ext uri="{9D8B030D-6E8A-4147-A177-3AD203B41FA5}">
                      <a16:colId xmlns:a16="http://schemas.microsoft.com/office/drawing/2014/main" val="231459222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194414998"/>
                    </a:ext>
                  </a:extLst>
                </a:gridCol>
              </a:tblGrid>
              <a:tr h="233596">
                <a:tc>
                  <a:txBody>
                    <a:bodyPr/>
                    <a:lstStyle/>
                    <a:p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Size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926525"/>
                  </a:ext>
                </a:extLst>
              </a:tr>
              <a:tr h="233596"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5625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73282"/>
                  </a:ext>
                </a:extLst>
              </a:tr>
              <a:tr h="233596"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Validation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455699"/>
                  </a:ext>
                </a:extLst>
              </a:tr>
              <a:tr h="233596"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7031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981574"/>
                  </a:ext>
                </a:extLst>
              </a:tr>
            </a:tbl>
          </a:graphicData>
        </a:graphic>
      </p:graphicFrame>
      <p:graphicFrame>
        <p:nvGraphicFramePr>
          <p:cNvPr id="126" name="表格 125">
            <a:extLst>
              <a:ext uri="{FF2B5EF4-FFF2-40B4-BE49-F238E27FC236}">
                <a16:creationId xmlns:a16="http://schemas.microsoft.com/office/drawing/2014/main" id="{3A1997CB-F360-4CAF-B61C-A4F013AD3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948560"/>
              </p:ext>
            </p:extLst>
          </p:nvPr>
        </p:nvGraphicFramePr>
        <p:xfrm>
          <a:off x="5858544" y="1774930"/>
          <a:ext cx="1992938" cy="305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938">
                  <a:extLst>
                    <a:ext uri="{9D8B030D-6E8A-4147-A177-3AD203B41FA5}">
                      <a16:colId xmlns:a16="http://schemas.microsoft.com/office/drawing/2014/main" val="487616349"/>
                    </a:ext>
                  </a:extLst>
                </a:gridCol>
              </a:tblGrid>
              <a:tr h="339817"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features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813733"/>
                  </a:ext>
                </a:extLst>
              </a:tr>
              <a:tr h="339817"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Depth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259082"/>
                  </a:ext>
                </a:extLst>
              </a:tr>
              <a:tr h="33981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 resistance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927548"/>
                  </a:ext>
                </a:extLst>
              </a:tr>
              <a:tr h="339817"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Sleeve friction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439404"/>
                  </a:ext>
                </a:extLst>
              </a:tr>
              <a:tr h="33981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 pore pressure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812966"/>
                  </a:ext>
                </a:extLst>
              </a:tr>
              <a:tr h="339817"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Inclination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06470"/>
                  </a:ext>
                </a:extLst>
              </a:tr>
              <a:tr h="33981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Friction ratio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914898"/>
                  </a:ext>
                </a:extLst>
              </a:tr>
              <a:tr h="33981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Corrected cone resistance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569598"/>
                  </a:ext>
                </a:extLst>
              </a:tr>
              <a:tr h="33981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pressure ratio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994364"/>
                  </a:ext>
                </a:extLst>
              </a:tr>
            </a:tbl>
          </a:graphicData>
        </a:graphic>
      </p:graphicFrame>
      <p:graphicFrame>
        <p:nvGraphicFramePr>
          <p:cNvPr id="127" name="表格 126">
            <a:extLst>
              <a:ext uri="{FF2B5EF4-FFF2-40B4-BE49-F238E27FC236}">
                <a16:creationId xmlns:a16="http://schemas.microsoft.com/office/drawing/2014/main" id="{32FF8E94-06F3-4F97-A9A9-759CB7C7C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531213"/>
              </p:ext>
            </p:extLst>
          </p:nvPr>
        </p:nvGraphicFramePr>
        <p:xfrm>
          <a:off x="3950570" y="1774931"/>
          <a:ext cx="181272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724">
                  <a:extLst>
                    <a:ext uri="{9D8B030D-6E8A-4147-A177-3AD203B41FA5}">
                      <a16:colId xmlns:a16="http://schemas.microsoft.com/office/drawing/2014/main" val="4007645108"/>
                    </a:ext>
                  </a:extLst>
                </a:gridCol>
              </a:tblGrid>
              <a:tr h="227681"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types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085352"/>
                  </a:ext>
                </a:extLst>
              </a:tr>
              <a:tr h="227681"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zh-CN" alt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(GW, GP, GM)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263032"/>
                  </a:ext>
                </a:extLst>
              </a:tr>
              <a:tr h="227681"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(ML, OL)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676726"/>
                  </a:ext>
                </a:extLst>
              </a:tr>
              <a:tr h="227681"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635256"/>
                  </a:ext>
                </a:extLst>
              </a:tr>
              <a:tr h="227681"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(SW, SP)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79070"/>
                  </a:ext>
                </a:extLst>
              </a:tr>
              <a:tr h="227681"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46770"/>
                  </a:ext>
                </a:extLst>
              </a:tr>
              <a:tr h="22768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types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373238"/>
                  </a:ext>
                </a:extLst>
              </a:tr>
            </a:tbl>
          </a:graphicData>
        </a:graphic>
      </p:graphicFrame>
      <p:sp>
        <p:nvSpPr>
          <p:cNvPr id="128" name="矩形 127">
            <a:extLst>
              <a:ext uri="{FF2B5EF4-FFF2-40B4-BE49-F238E27FC236}">
                <a16:creationId xmlns:a16="http://schemas.microsoft.com/office/drawing/2014/main" id="{DD6B88F6-3E45-480F-B279-DC0C3B328E06}"/>
              </a:ext>
            </a:extLst>
          </p:cNvPr>
          <p:cNvSpPr/>
          <p:nvPr/>
        </p:nvSpPr>
        <p:spPr>
          <a:xfrm>
            <a:off x="170235" y="1304427"/>
            <a:ext cx="2718606" cy="4217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85FF8D5D-1E0C-4CB0-8005-81CB595A0578}"/>
              </a:ext>
            </a:extLst>
          </p:cNvPr>
          <p:cNvSpPr txBox="1"/>
          <p:nvPr/>
        </p:nvSpPr>
        <p:spPr>
          <a:xfrm>
            <a:off x="170921" y="1321659"/>
            <a:ext cx="280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Dataset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Establishment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2B302E58-5CBA-49C5-A38C-EB56B185350C}"/>
              </a:ext>
            </a:extLst>
          </p:cNvPr>
          <p:cNvSpPr txBox="1"/>
          <p:nvPr/>
        </p:nvSpPr>
        <p:spPr>
          <a:xfrm>
            <a:off x="371496" y="3898598"/>
            <a:ext cx="3483824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rgbClr val="3C404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Estimate the geological stratigraphic configuration of the closest 5 CPT soundings according to the 5 available boreholes to make training data.</a:t>
            </a:r>
            <a:endParaRPr lang="zh-CN" altLang="en-US" sz="1400" dirty="0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B44DC5D9-E929-46DC-BE4F-F879CA237FB9}"/>
              </a:ext>
            </a:extLst>
          </p:cNvPr>
          <p:cNvSpPr/>
          <p:nvPr/>
        </p:nvSpPr>
        <p:spPr>
          <a:xfrm>
            <a:off x="426032" y="4949043"/>
            <a:ext cx="122052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D13BB5AE-5865-4B83-BC0C-5C0D55145677}"/>
              </a:ext>
            </a:extLst>
          </p:cNvPr>
          <p:cNvSpPr txBox="1"/>
          <p:nvPr/>
        </p:nvSpPr>
        <p:spPr>
          <a:xfrm>
            <a:off x="371496" y="4949043"/>
            <a:ext cx="133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Data</a:t>
            </a:r>
            <a:r>
              <a:rPr lang="zh-CN" altLang="en-US"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Matching</a:t>
            </a:r>
            <a:endParaRPr lang="zh-CN" altLang="en-US" sz="1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B16F2C56-F25C-4B32-B941-EF28C1C08A16}"/>
              </a:ext>
            </a:extLst>
          </p:cNvPr>
          <p:cNvSpPr/>
          <p:nvPr/>
        </p:nvSpPr>
        <p:spPr>
          <a:xfrm>
            <a:off x="2041203" y="4949044"/>
            <a:ext cx="1667291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5A3925EE-086E-402F-8CE8-1F9291AF2203}"/>
              </a:ext>
            </a:extLst>
          </p:cNvPr>
          <p:cNvSpPr txBox="1"/>
          <p:nvPr/>
        </p:nvSpPr>
        <p:spPr>
          <a:xfrm>
            <a:off x="1986667" y="4949043"/>
            <a:ext cx="183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Data</a:t>
            </a:r>
            <a:r>
              <a:rPr lang="zh-CN" altLang="en-US"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Preprocessing</a:t>
            </a:r>
            <a:endParaRPr lang="zh-CN" altLang="en-US" sz="1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13944B8F-4547-4CAB-A8E6-13BA4C15E917}"/>
              </a:ext>
            </a:extLst>
          </p:cNvPr>
          <p:cNvSpPr/>
          <p:nvPr/>
        </p:nvSpPr>
        <p:spPr>
          <a:xfrm>
            <a:off x="4093204" y="4949043"/>
            <a:ext cx="138108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CBD64037-F4A9-48B9-95C1-0E96C3CADDBD}"/>
              </a:ext>
            </a:extLst>
          </p:cNvPr>
          <p:cNvSpPr txBox="1"/>
          <p:nvPr/>
        </p:nvSpPr>
        <p:spPr>
          <a:xfrm>
            <a:off x="4038667" y="4949042"/>
            <a:ext cx="1530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Dataset</a:t>
            </a:r>
            <a:r>
              <a:rPr lang="zh-CN" altLang="en-US"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Dividion</a:t>
            </a:r>
            <a:endParaRPr lang="zh-CN" altLang="en-US" sz="1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896190AC-819D-4535-BB7D-7B0A1C4DB685}"/>
              </a:ext>
            </a:extLst>
          </p:cNvPr>
          <p:cNvSpPr/>
          <p:nvPr/>
        </p:nvSpPr>
        <p:spPr>
          <a:xfrm>
            <a:off x="5889976" y="4949042"/>
            <a:ext cx="1940485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67B58350-D942-41EA-83CA-7997D5CA6913}"/>
              </a:ext>
            </a:extLst>
          </p:cNvPr>
          <p:cNvSpPr txBox="1"/>
          <p:nvPr/>
        </p:nvSpPr>
        <p:spPr>
          <a:xfrm>
            <a:off x="5873539" y="4949041"/>
            <a:ext cx="2095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Dataset</a:t>
            </a:r>
            <a:r>
              <a:rPr lang="zh-CN" altLang="en-US"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Establishment</a:t>
            </a:r>
            <a:endParaRPr lang="zh-CN" altLang="en-US" sz="1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9" name="箭头: 右 138">
            <a:extLst>
              <a:ext uri="{FF2B5EF4-FFF2-40B4-BE49-F238E27FC236}">
                <a16:creationId xmlns:a16="http://schemas.microsoft.com/office/drawing/2014/main" id="{80425E93-37E6-4DCA-9218-F9E92201BA69}"/>
              </a:ext>
            </a:extLst>
          </p:cNvPr>
          <p:cNvSpPr/>
          <p:nvPr/>
        </p:nvSpPr>
        <p:spPr>
          <a:xfrm>
            <a:off x="1646552" y="5064829"/>
            <a:ext cx="394651" cy="99496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箭头: 右 139">
            <a:extLst>
              <a:ext uri="{FF2B5EF4-FFF2-40B4-BE49-F238E27FC236}">
                <a16:creationId xmlns:a16="http://schemas.microsoft.com/office/drawing/2014/main" id="{22E63DE1-7E53-4E9C-BD9A-8190D54E29DF}"/>
              </a:ext>
            </a:extLst>
          </p:cNvPr>
          <p:cNvSpPr/>
          <p:nvPr/>
        </p:nvSpPr>
        <p:spPr>
          <a:xfrm>
            <a:off x="3724931" y="5064829"/>
            <a:ext cx="368273" cy="99496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箭头: 右 140">
            <a:extLst>
              <a:ext uri="{FF2B5EF4-FFF2-40B4-BE49-F238E27FC236}">
                <a16:creationId xmlns:a16="http://schemas.microsoft.com/office/drawing/2014/main" id="{31AEE541-7BA9-4AB2-9A4E-46B148E78B0C}"/>
              </a:ext>
            </a:extLst>
          </p:cNvPr>
          <p:cNvSpPr/>
          <p:nvPr/>
        </p:nvSpPr>
        <p:spPr>
          <a:xfrm>
            <a:off x="5495325" y="5064829"/>
            <a:ext cx="394651" cy="99496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F180D19C-BBBE-4374-A41F-D6D80D518151}"/>
              </a:ext>
            </a:extLst>
          </p:cNvPr>
          <p:cNvSpPr/>
          <p:nvPr/>
        </p:nvSpPr>
        <p:spPr>
          <a:xfrm>
            <a:off x="153193" y="1766030"/>
            <a:ext cx="7977206" cy="357221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40A6256E-15B2-4436-91F1-C50015726D8C}"/>
              </a:ext>
            </a:extLst>
          </p:cNvPr>
          <p:cNvSpPr/>
          <p:nvPr/>
        </p:nvSpPr>
        <p:spPr>
          <a:xfrm>
            <a:off x="373773" y="5976391"/>
            <a:ext cx="141707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E16FD896-A5EA-44ED-8ED7-F4DB2C468EA5}"/>
              </a:ext>
            </a:extLst>
          </p:cNvPr>
          <p:cNvSpPr txBox="1"/>
          <p:nvPr/>
        </p:nvSpPr>
        <p:spPr>
          <a:xfrm>
            <a:off x="373773" y="6007168"/>
            <a:ext cx="1417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3C404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Load the Model</a:t>
            </a: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4B1AF323-371A-46C8-994C-B4D10211589B}"/>
              </a:ext>
            </a:extLst>
          </p:cNvPr>
          <p:cNvSpPr/>
          <p:nvPr/>
        </p:nvSpPr>
        <p:spPr>
          <a:xfrm>
            <a:off x="2191143" y="5976391"/>
            <a:ext cx="204953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1E559D3F-0D29-42A0-A2E7-426621257AB9}"/>
              </a:ext>
            </a:extLst>
          </p:cNvPr>
          <p:cNvSpPr txBox="1"/>
          <p:nvPr/>
        </p:nvSpPr>
        <p:spPr>
          <a:xfrm>
            <a:off x="2191143" y="6007168"/>
            <a:ext cx="2121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3C404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Input 26 CPT soundings</a:t>
            </a: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C34B71A3-492E-4F6C-A337-153CB4C998AB}"/>
              </a:ext>
            </a:extLst>
          </p:cNvPr>
          <p:cNvSpPr/>
          <p:nvPr/>
        </p:nvSpPr>
        <p:spPr>
          <a:xfrm>
            <a:off x="4602873" y="5976391"/>
            <a:ext cx="319634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DFA7D4E6-EFD0-4FE4-BBA3-4365CF195986}"/>
              </a:ext>
            </a:extLst>
          </p:cNvPr>
          <p:cNvSpPr txBox="1"/>
          <p:nvPr/>
        </p:nvSpPr>
        <p:spPr>
          <a:xfrm>
            <a:off x="4602873" y="6007169"/>
            <a:ext cx="319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3C404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Predict the stratigraphic configuration</a:t>
            </a:r>
          </a:p>
        </p:txBody>
      </p:sp>
      <p:sp>
        <p:nvSpPr>
          <p:cNvPr id="149" name="箭头: 右 148">
            <a:extLst>
              <a:ext uri="{FF2B5EF4-FFF2-40B4-BE49-F238E27FC236}">
                <a16:creationId xmlns:a16="http://schemas.microsoft.com/office/drawing/2014/main" id="{1AB06DA1-C696-4D89-BB05-AFFB8A8B2A4B}"/>
              </a:ext>
            </a:extLst>
          </p:cNvPr>
          <p:cNvSpPr/>
          <p:nvPr/>
        </p:nvSpPr>
        <p:spPr>
          <a:xfrm>
            <a:off x="1794634" y="6102678"/>
            <a:ext cx="378421" cy="151771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箭头: 右 149">
            <a:extLst>
              <a:ext uri="{FF2B5EF4-FFF2-40B4-BE49-F238E27FC236}">
                <a16:creationId xmlns:a16="http://schemas.microsoft.com/office/drawing/2014/main" id="{A833AC96-84A8-483C-8104-A1F6C5DE530E}"/>
              </a:ext>
            </a:extLst>
          </p:cNvPr>
          <p:cNvSpPr/>
          <p:nvPr/>
        </p:nvSpPr>
        <p:spPr>
          <a:xfrm>
            <a:off x="4236540" y="6085170"/>
            <a:ext cx="366333" cy="169279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B5FF01B3-3DD1-40D9-A6F3-31C72971C7DC}"/>
              </a:ext>
            </a:extLst>
          </p:cNvPr>
          <p:cNvSpPr/>
          <p:nvPr/>
        </p:nvSpPr>
        <p:spPr>
          <a:xfrm>
            <a:off x="174792" y="5824220"/>
            <a:ext cx="7977206" cy="67451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1517169B-341D-4923-BA14-99E51A8E2E9A}"/>
              </a:ext>
            </a:extLst>
          </p:cNvPr>
          <p:cNvSpPr/>
          <p:nvPr/>
        </p:nvSpPr>
        <p:spPr>
          <a:xfrm>
            <a:off x="8455312" y="1887014"/>
            <a:ext cx="2986798" cy="228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27C720D8-7B54-4E0D-94B2-E9B3C8C0B17F}"/>
              </a:ext>
            </a:extLst>
          </p:cNvPr>
          <p:cNvSpPr txBox="1"/>
          <p:nvPr/>
        </p:nvSpPr>
        <p:spPr>
          <a:xfrm>
            <a:off x="8448483" y="1867817"/>
            <a:ext cx="3181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3C404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Algorithm Selected: Random Forest</a:t>
            </a:r>
            <a:endParaRPr lang="zh-CN" altLang="en-US" sz="1400" dirty="0"/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A4B593EF-EB53-40B3-B947-948EA2E8EDD8}"/>
              </a:ext>
            </a:extLst>
          </p:cNvPr>
          <p:cNvSpPr/>
          <p:nvPr/>
        </p:nvSpPr>
        <p:spPr>
          <a:xfrm>
            <a:off x="8478469" y="2373673"/>
            <a:ext cx="2986798" cy="2573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20C96023-93DB-4559-A67E-E903FEEAFB4F}"/>
              </a:ext>
            </a:extLst>
          </p:cNvPr>
          <p:cNvSpPr txBox="1"/>
          <p:nvPr/>
        </p:nvSpPr>
        <p:spPr>
          <a:xfrm>
            <a:off x="8448483" y="2353056"/>
            <a:ext cx="2542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3C404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Hyperparameter Selection</a:t>
            </a:r>
          </a:p>
        </p:txBody>
      </p:sp>
      <p:graphicFrame>
        <p:nvGraphicFramePr>
          <p:cNvPr id="156" name="表格 155">
            <a:extLst>
              <a:ext uri="{FF2B5EF4-FFF2-40B4-BE49-F238E27FC236}">
                <a16:creationId xmlns:a16="http://schemas.microsoft.com/office/drawing/2014/main" id="{9BD4A65C-D0C5-4BFF-8D4E-8337D8C12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426712"/>
              </p:ext>
            </p:extLst>
          </p:nvPr>
        </p:nvGraphicFramePr>
        <p:xfrm>
          <a:off x="8485520" y="3039543"/>
          <a:ext cx="2067450" cy="16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800">
                  <a:extLst>
                    <a:ext uri="{9D8B030D-6E8A-4147-A177-3AD203B41FA5}">
                      <a16:colId xmlns:a16="http://schemas.microsoft.com/office/drawing/2014/main" val="2818305728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165987269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en-US" altLang="zh-CN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Hyperparameters</a:t>
                      </a:r>
                      <a:endParaRPr lang="zh-CN" altLang="en-US" sz="1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36747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criterion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gini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43047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n_estimators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2641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max_depth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69677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altLang="zh-C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min_samples_split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07246"/>
                  </a:ext>
                </a:extLst>
              </a:tr>
            </a:tbl>
          </a:graphicData>
        </a:graphic>
      </p:graphicFrame>
      <p:sp>
        <p:nvSpPr>
          <p:cNvPr id="157" name="矩形 156">
            <a:extLst>
              <a:ext uri="{FF2B5EF4-FFF2-40B4-BE49-F238E27FC236}">
                <a16:creationId xmlns:a16="http://schemas.microsoft.com/office/drawing/2014/main" id="{450561A9-CFEB-4448-AB0B-58CA482F2727}"/>
              </a:ext>
            </a:extLst>
          </p:cNvPr>
          <p:cNvSpPr/>
          <p:nvPr/>
        </p:nvSpPr>
        <p:spPr>
          <a:xfrm>
            <a:off x="8481780" y="4723894"/>
            <a:ext cx="2986798" cy="2673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C282009B-A50C-40CC-A51C-965F7B52000F}"/>
              </a:ext>
            </a:extLst>
          </p:cNvPr>
          <p:cNvSpPr txBox="1"/>
          <p:nvPr/>
        </p:nvSpPr>
        <p:spPr>
          <a:xfrm>
            <a:off x="8478471" y="4711135"/>
            <a:ext cx="2986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3C404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Random Forest Model Training</a:t>
            </a:r>
          </a:p>
        </p:txBody>
      </p:sp>
      <p:sp>
        <p:nvSpPr>
          <p:cNvPr id="159" name="箭头: 右 158">
            <a:extLst>
              <a:ext uri="{FF2B5EF4-FFF2-40B4-BE49-F238E27FC236}">
                <a16:creationId xmlns:a16="http://schemas.microsoft.com/office/drawing/2014/main" id="{563CBE2E-DDA5-4EAC-A699-6CCF74CCE6BD}"/>
              </a:ext>
            </a:extLst>
          </p:cNvPr>
          <p:cNvSpPr/>
          <p:nvPr/>
        </p:nvSpPr>
        <p:spPr>
          <a:xfrm rot="5400000">
            <a:off x="10762968" y="2155589"/>
            <a:ext cx="228104" cy="197904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箭头: 右 159">
            <a:extLst>
              <a:ext uri="{FF2B5EF4-FFF2-40B4-BE49-F238E27FC236}">
                <a16:creationId xmlns:a16="http://schemas.microsoft.com/office/drawing/2014/main" id="{ECFB5CCE-DC91-474D-8B0F-2D97D4B20E73}"/>
              </a:ext>
            </a:extLst>
          </p:cNvPr>
          <p:cNvSpPr/>
          <p:nvPr/>
        </p:nvSpPr>
        <p:spPr>
          <a:xfrm rot="5400000">
            <a:off x="9896524" y="3572234"/>
            <a:ext cx="1965189" cy="197904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矩形 160">
            <a:extLst>
              <a:ext uri="{FF2B5EF4-FFF2-40B4-BE49-F238E27FC236}">
                <a16:creationId xmlns:a16="http://schemas.microsoft.com/office/drawing/2014/main" id="{CA36B0F0-A8D3-48BE-ABA6-004C9DBE669C}"/>
              </a:ext>
            </a:extLst>
          </p:cNvPr>
          <p:cNvSpPr/>
          <p:nvPr/>
        </p:nvSpPr>
        <p:spPr>
          <a:xfrm>
            <a:off x="8485519" y="2688592"/>
            <a:ext cx="206744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en-US" altLang="zh-CN" sz="1400" b="1">
                <a:solidFill>
                  <a:schemeClr val="tx1"/>
                </a:solidFill>
              </a:rPr>
              <a:t>Method: Grid SearchCV</a:t>
            </a:r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id="{2DA5E868-BC36-4E2B-B93C-70F686413ACD}"/>
              </a:ext>
            </a:extLst>
          </p:cNvPr>
          <p:cNvSpPr/>
          <p:nvPr/>
        </p:nvSpPr>
        <p:spPr>
          <a:xfrm>
            <a:off x="8481779" y="5218350"/>
            <a:ext cx="2986798" cy="2815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B476AB25-9222-4DEB-AA5B-93FE51BFFB84}"/>
              </a:ext>
            </a:extLst>
          </p:cNvPr>
          <p:cNvSpPr txBox="1"/>
          <p:nvPr/>
        </p:nvSpPr>
        <p:spPr>
          <a:xfrm>
            <a:off x="8482155" y="5200043"/>
            <a:ext cx="310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3C404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Performance on validation Set</a:t>
            </a:r>
          </a:p>
        </p:txBody>
      </p:sp>
      <p:sp>
        <p:nvSpPr>
          <p:cNvPr id="164" name="箭头: 右 163">
            <a:extLst>
              <a:ext uri="{FF2B5EF4-FFF2-40B4-BE49-F238E27FC236}">
                <a16:creationId xmlns:a16="http://schemas.microsoft.com/office/drawing/2014/main" id="{A40F57C7-C8BA-4316-8D57-7A0D3FBECD39}"/>
              </a:ext>
            </a:extLst>
          </p:cNvPr>
          <p:cNvSpPr/>
          <p:nvPr/>
        </p:nvSpPr>
        <p:spPr>
          <a:xfrm rot="5400000">
            <a:off x="10798126" y="5005894"/>
            <a:ext cx="161988" cy="197904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6298165C-A1E1-48E3-A64A-A43359A0CE58}"/>
              </a:ext>
            </a:extLst>
          </p:cNvPr>
          <p:cNvSpPr/>
          <p:nvPr/>
        </p:nvSpPr>
        <p:spPr>
          <a:xfrm>
            <a:off x="8478470" y="6039162"/>
            <a:ext cx="2963639" cy="2673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14321746-22ED-49B3-9572-BD41908544FD}"/>
              </a:ext>
            </a:extLst>
          </p:cNvPr>
          <p:cNvSpPr txBox="1"/>
          <p:nvPr/>
        </p:nvSpPr>
        <p:spPr>
          <a:xfrm>
            <a:off x="8478472" y="6032631"/>
            <a:ext cx="2746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3C404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Save the Model</a:t>
            </a:r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650BC467-AEFE-403D-8685-05C95D0B262C}"/>
              </a:ext>
            </a:extLst>
          </p:cNvPr>
          <p:cNvSpPr/>
          <p:nvPr/>
        </p:nvSpPr>
        <p:spPr>
          <a:xfrm>
            <a:off x="8485520" y="5605720"/>
            <a:ext cx="1733612" cy="3077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Accuracy: 87.34%</a:t>
            </a:r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8" name="箭头: 右 167">
            <a:extLst>
              <a:ext uri="{FF2B5EF4-FFF2-40B4-BE49-F238E27FC236}">
                <a16:creationId xmlns:a16="http://schemas.microsoft.com/office/drawing/2014/main" id="{0AB4A5E2-ABC1-4325-A36F-D409078D2213}"/>
              </a:ext>
            </a:extLst>
          </p:cNvPr>
          <p:cNvSpPr/>
          <p:nvPr/>
        </p:nvSpPr>
        <p:spPr>
          <a:xfrm rot="5400000">
            <a:off x="10636005" y="5686569"/>
            <a:ext cx="486230" cy="197904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箭头: 右 168">
            <a:extLst>
              <a:ext uri="{FF2B5EF4-FFF2-40B4-BE49-F238E27FC236}">
                <a16:creationId xmlns:a16="http://schemas.microsoft.com/office/drawing/2014/main" id="{ADA98C15-2C01-45FB-BE72-E42F7DBA948B}"/>
              </a:ext>
            </a:extLst>
          </p:cNvPr>
          <p:cNvSpPr/>
          <p:nvPr/>
        </p:nvSpPr>
        <p:spPr>
          <a:xfrm>
            <a:off x="8019142" y="2154128"/>
            <a:ext cx="369890" cy="486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箭头: 右 169">
            <a:extLst>
              <a:ext uri="{FF2B5EF4-FFF2-40B4-BE49-F238E27FC236}">
                <a16:creationId xmlns:a16="http://schemas.microsoft.com/office/drawing/2014/main" id="{930CE3D0-BC75-4643-8413-8C79E43FFF2C}"/>
              </a:ext>
            </a:extLst>
          </p:cNvPr>
          <p:cNvSpPr/>
          <p:nvPr/>
        </p:nvSpPr>
        <p:spPr>
          <a:xfrm rot="10800000">
            <a:off x="8020057" y="5913498"/>
            <a:ext cx="369890" cy="486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矩形 189">
            <a:extLst>
              <a:ext uri="{FF2B5EF4-FFF2-40B4-BE49-F238E27FC236}">
                <a16:creationId xmlns:a16="http://schemas.microsoft.com/office/drawing/2014/main" id="{47E684B7-A910-49AA-9133-897167A3B058}"/>
              </a:ext>
            </a:extLst>
          </p:cNvPr>
          <p:cNvSpPr/>
          <p:nvPr/>
        </p:nvSpPr>
        <p:spPr>
          <a:xfrm>
            <a:off x="8250021" y="1774929"/>
            <a:ext cx="3750216" cy="471506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矩形 190">
            <a:extLst>
              <a:ext uri="{FF2B5EF4-FFF2-40B4-BE49-F238E27FC236}">
                <a16:creationId xmlns:a16="http://schemas.microsoft.com/office/drawing/2014/main" id="{4DF57804-1F35-4570-8BCE-D84E7390AEE5}"/>
              </a:ext>
            </a:extLst>
          </p:cNvPr>
          <p:cNvSpPr/>
          <p:nvPr/>
        </p:nvSpPr>
        <p:spPr>
          <a:xfrm>
            <a:off x="170235" y="5398741"/>
            <a:ext cx="3148161" cy="3778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文本框 191">
            <a:extLst>
              <a:ext uri="{FF2B5EF4-FFF2-40B4-BE49-F238E27FC236}">
                <a16:creationId xmlns:a16="http://schemas.microsoft.com/office/drawing/2014/main" id="{ACF021A8-F1E0-4BD7-A85D-B441307AAC20}"/>
              </a:ext>
            </a:extLst>
          </p:cNvPr>
          <p:cNvSpPr txBox="1"/>
          <p:nvPr/>
        </p:nvSpPr>
        <p:spPr>
          <a:xfrm>
            <a:off x="170234" y="5416136"/>
            <a:ext cx="314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Stratigraphic classification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4" name="矩形 193">
            <a:extLst>
              <a:ext uri="{FF2B5EF4-FFF2-40B4-BE49-F238E27FC236}">
                <a16:creationId xmlns:a16="http://schemas.microsoft.com/office/drawing/2014/main" id="{E20746A8-F6C7-4C46-8D67-9B5331498998}"/>
              </a:ext>
            </a:extLst>
          </p:cNvPr>
          <p:cNvSpPr/>
          <p:nvPr/>
        </p:nvSpPr>
        <p:spPr>
          <a:xfrm>
            <a:off x="8251088" y="1293469"/>
            <a:ext cx="1812721" cy="420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文本框 194">
            <a:extLst>
              <a:ext uri="{FF2B5EF4-FFF2-40B4-BE49-F238E27FC236}">
                <a16:creationId xmlns:a16="http://schemas.microsoft.com/office/drawing/2014/main" id="{0FEC4B8F-212E-4025-BA53-47EDE51FBEC2}"/>
              </a:ext>
            </a:extLst>
          </p:cNvPr>
          <p:cNvSpPr txBox="1"/>
          <p:nvPr/>
        </p:nvSpPr>
        <p:spPr>
          <a:xfrm>
            <a:off x="8250021" y="1304436"/>
            <a:ext cx="181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Model Training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F39922-CCB4-F63F-9CF2-C9B21964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634480"/>
            <a:ext cx="681778" cy="223520"/>
          </a:xfrm>
        </p:spPr>
        <p:txBody>
          <a:bodyPr/>
          <a:lstStyle/>
          <a:p>
            <a:fld id="{EEA5A86E-E351-470D-BABE-3EC73C5B08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080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7201D8E2-FDDF-55E2-0482-F2AED4014109}"/>
              </a:ext>
            </a:extLst>
          </p:cNvPr>
          <p:cNvSpPr/>
          <p:nvPr/>
        </p:nvSpPr>
        <p:spPr>
          <a:xfrm>
            <a:off x="0" y="6149783"/>
            <a:ext cx="12192000" cy="70134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3988" y="12498"/>
            <a:ext cx="5408282" cy="585215"/>
          </a:xfrm>
        </p:spPr>
        <p:txBody>
          <a:bodyPr/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ML-based soil types classification using CPT data </a:t>
            </a:r>
          </a:p>
        </p:txBody>
      </p:sp>
      <p:pic>
        <p:nvPicPr>
          <p:cNvPr id="36" name="图形 6">
            <a:extLst>
              <a:ext uri="{FF2B5EF4-FFF2-40B4-BE49-F238E27FC236}">
                <a16:creationId xmlns:a16="http://schemas.microsoft.com/office/drawing/2014/main" id="{FC0DC3D7-B91D-4AE9-B2E3-4FE41982E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2707" y="168153"/>
            <a:ext cx="1637949" cy="452535"/>
          </a:xfrm>
          <a:prstGeom prst="rect">
            <a:avLst/>
          </a:prstGeom>
        </p:spPr>
      </p:pic>
      <p:sp>
        <p:nvSpPr>
          <p:cNvPr id="17" name="AutoShape 2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4911" y="6634480"/>
            <a:ext cx="613542" cy="223520"/>
          </a:xfrm>
        </p:spPr>
        <p:txBody>
          <a:bodyPr/>
          <a:lstStyle/>
          <a:p>
            <a:r>
              <a:rPr lang="en-US" altLang="zh-CN" dirty="0"/>
              <a:t>14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C4B646-0C77-E81D-88C4-64A3D6129BD2}"/>
              </a:ext>
            </a:extLst>
          </p:cNvPr>
          <p:cNvSpPr/>
          <p:nvPr/>
        </p:nvSpPr>
        <p:spPr>
          <a:xfrm>
            <a:off x="160512" y="860960"/>
            <a:ext cx="9745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Performance of the optimal Random Forest model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21DB77C4-178F-0562-B596-C06CDC6F7962}"/>
              </a:ext>
            </a:extLst>
          </p:cNvPr>
          <p:cNvSpPr txBox="1"/>
          <p:nvPr/>
        </p:nvSpPr>
        <p:spPr>
          <a:xfrm>
            <a:off x="52387" y="6225979"/>
            <a:ext cx="120872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Average accuracy of Random Forest model in testing set is 87.34%.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39CB8D-50DC-2B9B-31D9-B45B1A68CC2B}"/>
              </a:ext>
            </a:extLst>
          </p:cNvPr>
          <p:cNvSpPr txBox="1"/>
          <p:nvPr/>
        </p:nvSpPr>
        <p:spPr>
          <a:xfrm>
            <a:off x="2476500" y="5658484"/>
            <a:ext cx="1536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Training set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C7243C1-87AE-61CD-F143-037B3E8AE52D}"/>
              </a:ext>
            </a:extLst>
          </p:cNvPr>
          <p:cNvSpPr txBox="1"/>
          <p:nvPr/>
        </p:nvSpPr>
        <p:spPr>
          <a:xfrm>
            <a:off x="8045357" y="5637629"/>
            <a:ext cx="1440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Testing set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90D343-2C53-C6C0-D2C0-1B0049C13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36" y="1527002"/>
            <a:ext cx="4568589" cy="40095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08B4DFA-3A34-E59A-3603-634D5AEB18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1035"/>
          <a:stretch/>
        </p:blipFill>
        <p:spPr>
          <a:xfrm>
            <a:off x="6227178" y="1675338"/>
            <a:ext cx="4444146" cy="38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Content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形 6">
            <a:extLst>
              <a:ext uri="{FF2B5EF4-FFF2-40B4-BE49-F238E27FC236}">
                <a16:creationId xmlns:a16="http://schemas.microsoft.com/office/drawing/2014/main" id="{FC0DC3D7-B91D-4AE9-B2E3-4FE41982E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2707" y="168153"/>
            <a:ext cx="1637949" cy="452535"/>
          </a:xfrm>
          <a:prstGeom prst="rect">
            <a:avLst/>
          </a:prstGeom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52311" y="1897361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1477115" y="1889548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 statement and proposed framework 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52311" y="2852950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1477115" y="2845272"/>
            <a:ext cx="10276482" cy="723638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ML-based soil types classification using</a:t>
            </a:r>
            <a:r>
              <a:rPr lang="zh-CN" altLang="en-US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CPT</a:t>
            </a:r>
            <a:r>
              <a:rPr lang="zh-CN" altLang="en-US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39803" y="4764128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1477115" y="4763996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Uncertainty quantification of results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52311" y="933824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1477115" y="933824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4346D5B-E7F5-6598-9F12-18C876C62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11" y="3808539"/>
            <a:ext cx="720000" cy="720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15B9E53B-81D6-FCB1-5E03-0EE9AD914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115" y="3804634"/>
            <a:ext cx="10276482" cy="723638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Geologic uncertainty simulation using improved CMC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3E962E-CB00-6B9B-71F2-D0317FBFC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03" y="5719718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FB69B9AB-A6E4-E4A8-1851-6A461093F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115" y="5719718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331B3293-0388-C0F9-C4F2-E6809FCA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634480"/>
            <a:ext cx="681778" cy="223520"/>
          </a:xfrm>
        </p:spPr>
        <p:txBody>
          <a:bodyPr/>
          <a:lstStyle/>
          <a:p>
            <a:fld id="{EEA5A86E-E351-470D-BABE-3EC73C5B08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5568120"/>
      </p:ext>
    </p:extLst>
  </p:cSld>
  <p:clrMapOvr>
    <a:masterClrMapping/>
  </p:clrMapOvr>
  <p:transition spd="slow" advTm="3029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201D8E2-FDDF-55E2-0482-F2AED4014109}"/>
              </a:ext>
            </a:extLst>
          </p:cNvPr>
          <p:cNvSpPr/>
          <p:nvPr/>
        </p:nvSpPr>
        <p:spPr>
          <a:xfrm>
            <a:off x="0" y="6182043"/>
            <a:ext cx="12192000" cy="70134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3988" y="12498"/>
            <a:ext cx="5408282" cy="585215"/>
          </a:xfrm>
        </p:spPr>
        <p:txBody>
          <a:bodyPr/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Geologic uncertainty simulation using improved CMC model</a:t>
            </a:r>
          </a:p>
        </p:txBody>
      </p:sp>
      <p:sp>
        <p:nvSpPr>
          <p:cNvPr id="17" name="AutoShape 2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C4B646-0C77-E81D-88C4-64A3D6129BD2}"/>
              </a:ext>
            </a:extLst>
          </p:cNvPr>
          <p:cNvSpPr/>
          <p:nvPr/>
        </p:nvSpPr>
        <p:spPr>
          <a:xfrm>
            <a:off x="160512" y="860960"/>
            <a:ext cx="11419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Proposed improved 3D coupled Markov chain (CMC) model 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6D439C83-9447-C38F-6395-48C55DD40D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756803"/>
              </p:ext>
            </p:extLst>
          </p:nvPr>
        </p:nvGraphicFramePr>
        <p:xfrm>
          <a:off x="5967871" y="2066031"/>
          <a:ext cx="5700382" cy="1679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54400" imgH="965200" progId="Equation.DSMT4">
                  <p:embed/>
                </p:oleObj>
              </mc:Choice>
              <mc:Fallback>
                <p:oleObj name="Equation" r:id="rId3" imgW="3454400" imgH="965200" progId="Equation.DSMT4">
                  <p:embed/>
                  <p:pic>
                    <p:nvPicPr>
                      <p:cNvPr id="163" name="对象 162">
                        <a:extLst>
                          <a:ext uri="{FF2B5EF4-FFF2-40B4-BE49-F238E27FC236}">
                            <a16:creationId xmlns:a16="http://schemas.microsoft.com/office/drawing/2014/main" id="{BBBECEDE-0440-430B-A3DC-8E3AF8205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871" y="2066031"/>
                        <a:ext cx="5700382" cy="1679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5584C625-1DC4-0528-A13F-CC5416A93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89" y="1877178"/>
            <a:ext cx="5083863" cy="1982946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D145D51-9617-08D2-062A-3B2FFFAD1F23}"/>
              </a:ext>
            </a:extLst>
          </p:cNvPr>
          <p:cNvSpPr/>
          <p:nvPr/>
        </p:nvSpPr>
        <p:spPr>
          <a:xfrm>
            <a:off x="379407" y="4132905"/>
            <a:ext cx="5360749" cy="284501"/>
          </a:xfrm>
          <a:prstGeom prst="roundRect">
            <a:avLst/>
          </a:prstGeom>
          <a:solidFill>
            <a:srgbClr val="000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EC096DF-7229-7E01-529B-47BD06D3784C}"/>
              </a:ext>
            </a:extLst>
          </p:cNvPr>
          <p:cNvCxnSpPr>
            <a:cxnSpLocks/>
          </p:cNvCxnSpPr>
          <p:nvPr/>
        </p:nvCxnSpPr>
        <p:spPr>
          <a:xfrm>
            <a:off x="6660232" y="4320049"/>
            <a:ext cx="0" cy="1900551"/>
          </a:xfrm>
          <a:prstGeom prst="line">
            <a:avLst/>
          </a:prstGeom>
          <a:ln w="19050">
            <a:solidFill>
              <a:srgbClr val="00009E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51A31D64-55D1-0706-8C6F-C2B54C119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445" y="4564492"/>
            <a:ext cx="6059856" cy="144091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6E4ECC2-E08A-0711-1140-495F8DC8DD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7472" y="4492478"/>
            <a:ext cx="1533333" cy="314286"/>
          </a:xfrm>
          <a:prstGeom prst="rect">
            <a:avLst/>
          </a:prstGeom>
        </p:spPr>
      </p:pic>
      <p:sp>
        <p:nvSpPr>
          <p:cNvPr id="16" name="矩形: 圆角 52">
            <a:extLst>
              <a:ext uri="{FF2B5EF4-FFF2-40B4-BE49-F238E27FC236}">
                <a16:creationId xmlns:a16="http://schemas.microsoft.com/office/drawing/2014/main" id="{3A41492B-C909-84EE-FFCC-F53C4270A564}"/>
              </a:ext>
            </a:extLst>
          </p:cNvPr>
          <p:cNvSpPr/>
          <p:nvPr/>
        </p:nvSpPr>
        <p:spPr>
          <a:xfrm>
            <a:off x="384873" y="1702491"/>
            <a:ext cx="11419975" cy="2210739"/>
          </a:xfrm>
          <a:prstGeom prst="roundRect">
            <a:avLst>
              <a:gd name="adj" fmla="val 7111"/>
            </a:avLst>
          </a:prstGeom>
          <a:noFill/>
          <a:ln w="28575">
            <a:solidFill>
              <a:srgbClr val="00009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0A450F7-F841-0848-D637-FDA51809D530}"/>
              </a:ext>
            </a:extLst>
          </p:cNvPr>
          <p:cNvGrpSpPr/>
          <p:nvPr/>
        </p:nvGrpSpPr>
        <p:grpSpPr>
          <a:xfrm>
            <a:off x="384873" y="1322983"/>
            <a:ext cx="3146425" cy="369332"/>
            <a:chOff x="384873" y="1389498"/>
            <a:chExt cx="3146425" cy="369332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39A92A01-64EB-6045-C748-61382EAC7B1B}"/>
                </a:ext>
              </a:extLst>
            </p:cNvPr>
            <p:cNvSpPr/>
            <p:nvPr/>
          </p:nvSpPr>
          <p:spPr>
            <a:xfrm>
              <a:off x="430553" y="1435727"/>
              <a:ext cx="3042897" cy="298812"/>
            </a:xfrm>
            <a:prstGeom prst="roundRect">
              <a:avLst/>
            </a:prstGeom>
            <a:solidFill>
              <a:srgbClr val="0000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EA4C570-EE42-4CC3-7B16-49CDF3021DA3}"/>
                </a:ext>
              </a:extLst>
            </p:cNvPr>
            <p:cNvSpPr txBox="1"/>
            <p:nvPr/>
          </p:nvSpPr>
          <p:spPr>
            <a:xfrm>
              <a:off x="384873" y="1389498"/>
              <a:ext cx="3146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Improved 3D CMC model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5D83904A-7AF2-4E42-8A29-94150F2EE4A3}"/>
              </a:ext>
            </a:extLst>
          </p:cNvPr>
          <p:cNvSpPr/>
          <p:nvPr/>
        </p:nvSpPr>
        <p:spPr>
          <a:xfrm>
            <a:off x="6660232" y="4218593"/>
            <a:ext cx="5354289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information 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known units can be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propagated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predicted units.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the known units and predicted units are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 the same axis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results from the known units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influence the predicted units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21085E12-915B-A2EC-AC9C-690D1E10B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634480"/>
            <a:ext cx="681778" cy="223520"/>
          </a:xfrm>
        </p:spPr>
        <p:txBody>
          <a:bodyPr/>
          <a:lstStyle/>
          <a:p>
            <a:fld id="{EEA5A86E-E351-470D-BABE-3EC73C5B08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A5CC04E-4378-4646-A11F-4EAD5806544A}"/>
              </a:ext>
            </a:extLst>
          </p:cNvPr>
          <p:cNvSpPr txBox="1"/>
          <p:nvPr/>
        </p:nvSpPr>
        <p:spPr>
          <a:xfrm>
            <a:off x="307975" y="4100846"/>
            <a:ext cx="546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b="1" dirty="0">
                <a:solidFill>
                  <a:srgbClr val="FFFFFF"/>
                </a:solidFill>
                <a:latin typeface="Franklin Gothic Medium"/>
                <a:ea typeface="微软雅黑" panose="020B0503020204020204" pitchFamily="34" charset="-122"/>
              </a:rPr>
              <a:t>The </a:t>
            </a:r>
            <a:r>
              <a:rPr lang="en-US" altLang="zh-CN" b="1" dirty="0">
                <a:solidFill>
                  <a:srgbClr val="FFFF00"/>
                </a:solidFill>
                <a:latin typeface="Franklin Gothic Medium"/>
                <a:ea typeface="微软雅黑" panose="020B0503020204020204" pitchFamily="34" charset="-122"/>
              </a:rPr>
              <a:t>advantages</a:t>
            </a:r>
            <a:r>
              <a:rPr lang="en-US" altLang="zh-CN" b="1" dirty="0">
                <a:solidFill>
                  <a:srgbClr val="FFFFFF"/>
                </a:solidFill>
                <a:latin typeface="Franklin Gothic Medium"/>
                <a:ea typeface="微软雅黑" panose="020B0503020204020204" pitchFamily="34" charset="-122"/>
              </a:rPr>
              <a:t> compared to traditional methods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8" name="文本框 72">
            <a:extLst>
              <a:ext uri="{FF2B5EF4-FFF2-40B4-BE49-F238E27FC236}">
                <a16:creationId xmlns:a16="http://schemas.microsoft.com/office/drawing/2014/main" id="{21DB77C4-178F-0562-B596-C06CDC6F7962}"/>
              </a:ext>
            </a:extLst>
          </p:cNvPr>
          <p:cNvSpPr txBox="1"/>
          <p:nvPr/>
        </p:nvSpPr>
        <p:spPr>
          <a:xfrm>
            <a:off x="52387" y="6258239"/>
            <a:ext cx="120872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benefits of the proposed 3D CMC model. </a:t>
            </a:r>
          </a:p>
        </p:txBody>
      </p:sp>
    </p:spTree>
    <p:extLst>
      <p:ext uri="{BB962C8B-B14F-4D97-AF65-F5344CB8AC3E}">
        <p14:creationId xmlns:p14="http://schemas.microsoft.com/office/powerpoint/2010/main" val="43813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354535D-2327-593E-2BF9-B1286F818C21}"/>
              </a:ext>
            </a:extLst>
          </p:cNvPr>
          <p:cNvSpPr/>
          <p:nvPr/>
        </p:nvSpPr>
        <p:spPr>
          <a:xfrm>
            <a:off x="0" y="6182043"/>
            <a:ext cx="12192000" cy="70134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3988" y="12498"/>
            <a:ext cx="5408282" cy="585215"/>
          </a:xfrm>
        </p:spPr>
        <p:txBody>
          <a:bodyPr/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Geologic uncertainty simulation using improved CMC model</a:t>
            </a:r>
          </a:p>
        </p:txBody>
      </p:sp>
      <p:sp>
        <p:nvSpPr>
          <p:cNvPr id="17" name="AutoShape 2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C4B646-0C77-E81D-88C4-64A3D6129BD2}"/>
              </a:ext>
            </a:extLst>
          </p:cNvPr>
          <p:cNvSpPr/>
          <p:nvPr/>
        </p:nvSpPr>
        <p:spPr>
          <a:xfrm>
            <a:off x="160512" y="860960"/>
            <a:ext cx="8600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Estimating the transition probability matrix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D21E89F7-EE6C-4291-E0D1-791E60466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701" y="166942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AA1963B3-8ABB-483E-BC39-FCC9F3434FC1}"/>
              </a:ext>
            </a:extLst>
          </p:cNvPr>
          <p:cNvSpPr/>
          <p:nvPr/>
        </p:nvSpPr>
        <p:spPr>
          <a:xfrm>
            <a:off x="4172513" y="1529531"/>
            <a:ext cx="3737673" cy="936497"/>
          </a:xfrm>
          <a:prstGeom prst="roundRect">
            <a:avLst/>
          </a:prstGeom>
          <a:solidFill>
            <a:srgbClr val="000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graphicFrame>
        <p:nvGraphicFramePr>
          <p:cNvPr id="32" name="对象 31">
            <a:extLst>
              <a:ext uri="{FF2B5EF4-FFF2-40B4-BE49-F238E27FC236}">
                <a16:creationId xmlns:a16="http://schemas.microsoft.com/office/drawing/2014/main" id="{1D0A1F5E-6A9F-6BD8-5FE1-E0D3657151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415478"/>
              </p:ext>
            </p:extLst>
          </p:nvPr>
        </p:nvGraphicFramePr>
        <p:xfrm>
          <a:off x="9238480" y="1698851"/>
          <a:ext cx="1981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06600" imgH="1371600" progId="Equation.DSMT4">
                  <p:embed/>
                </p:oleObj>
              </mc:Choice>
              <mc:Fallback>
                <p:oleObj name="Equation" r:id="rId3" imgW="2006600" imgH="1371600" progId="Equation.DSMT4">
                  <p:embed/>
                  <p:pic>
                    <p:nvPicPr>
                      <p:cNvPr id="43" name="对象 42">
                        <a:extLst>
                          <a:ext uri="{FF2B5EF4-FFF2-40B4-BE49-F238E27FC236}">
                            <a16:creationId xmlns:a16="http://schemas.microsoft.com/office/drawing/2014/main" id="{7955B880-5F09-478A-BBB5-0A25C16EC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8480" y="1698851"/>
                        <a:ext cx="19812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717579A5-34D3-FE41-647C-5A8D83C48E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515530"/>
              </p:ext>
            </p:extLst>
          </p:nvPr>
        </p:nvGraphicFramePr>
        <p:xfrm>
          <a:off x="9238480" y="3349570"/>
          <a:ext cx="19812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2000" imgH="1447800" progId="Equation.DSMT4">
                  <p:embed/>
                </p:oleObj>
              </mc:Choice>
              <mc:Fallback>
                <p:oleObj name="Equation" r:id="rId5" imgW="2032000" imgH="1447800" progId="Equation.DSMT4">
                  <p:embed/>
                  <p:pic>
                    <p:nvPicPr>
                      <p:cNvPr id="45" name="对象 44">
                        <a:extLst>
                          <a:ext uri="{FF2B5EF4-FFF2-40B4-BE49-F238E27FC236}">
                            <a16:creationId xmlns:a16="http://schemas.microsoft.com/office/drawing/2014/main" id="{B47B699C-8AD1-4BC4-96CC-C061BFC59E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8480" y="3349570"/>
                        <a:ext cx="19812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extLst>
              <a:ext uri="{FF2B5EF4-FFF2-40B4-BE49-F238E27FC236}">
                <a16:creationId xmlns:a16="http://schemas.microsoft.com/office/drawing/2014/main" id="{A56DE22F-0927-6BC6-44B4-8CE7FB76D5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220599"/>
              </p:ext>
            </p:extLst>
          </p:nvPr>
        </p:nvGraphicFramePr>
        <p:xfrm>
          <a:off x="768676" y="1816043"/>
          <a:ext cx="2326215" cy="1363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47900" imgH="1270000" progId="Equation.DSMT4">
                  <p:embed/>
                </p:oleObj>
              </mc:Choice>
              <mc:Fallback>
                <p:oleObj name="Equation" r:id="rId7" imgW="2247900" imgH="1270000" progId="Equation.DSMT4">
                  <p:embed/>
                  <p:pic>
                    <p:nvPicPr>
                      <p:cNvPr id="48" name="对象 47">
                        <a:extLst>
                          <a:ext uri="{FF2B5EF4-FFF2-40B4-BE49-F238E27FC236}">
                            <a16:creationId xmlns:a16="http://schemas.microsoft.com/office/drawing/2014/main" id="{535CB1E7-BF7A-4879-9874-484824CF4E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76" y="1816043"/>
                        <a:ext cx="2326215" cy="1363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>
            <a:extLst>
              <a:ext uri="{FF2B5EF4-FFF2-40B4-BE49-F238E27FC236}">
                <a16:creationId xmlns:a16="http://schemas.microsoft.com/office/drawing/2014/main" id="{F4E57D55-ACFD-6425-2431-7BA3252E7E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473795"/>
              </p:ext>
            </p:extLst>
          </p:nvPr>
        </p:nvGraphicFramePr>
        <p:xfrm>
          <a:off x="716959" y="3595506"/>
          <a:ext cx="2377932" cy="134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98700" imgH="1333500" progId="Equation.DSMT4">
                  <p:embed/>
                </p:oleObj>
              </mc:Choice>
              <mc:Fallback>
                <p:oleObj name="Equation" r:id="rId9" imgW="2298700" imgH="1333500" progId="Equation.DSMT4">
                  <p:embed/>
                  <p:pic>
                    <p:nvPicPr>
                      <p:cNvPr id="49" name="对象 48">
                        <a:extLst>
                          <a:ext uri="{FF2B5EF4-FFF2-40B4-BE49-F238E27FC236}">
                            <a16:creationId xmlns:a16="http://schemas.microsoft.com/office/drawing/2014/main" id="{6832FCC6-8478-4294-B1F7-6F6CF00DA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59" y="3595506"/>
                        <a:ext cx="2377932" cy="13474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>
            <a:extLst>
              <a:ext uri="{FF2B5EF4-FFF2-40B4-BE49-F238E27FC236}">
                <a16:creationId xmlns:a16="http://schemas.microsoft.com/office/drawing/2014/main" id="{1065115B-2F3F-1C90-CDE1-BBF15FF06C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170110"/>
              </p:ext>
            </p:extLst>
          </p:nvPr>
        </p:nvGraphicFramePr>
        <p:xfrm>
          <a:off x="4254992" y="2467390"/>
          <a:ext cx="3581274" cy="513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832100" imgH="393700" progId="Equation.DSMT4">
                  <p:embed/>
                </p:oleObj>
              </mc:Choice>
              <mc:Fallback>
                <p:oleObj name="Equation" r:id="rId11" imgW="2832100" imgH="393700" progId="Equation.DSMT4">
                  <p:embed/>
                  <p:pic>
                    <p:nvPicPr>
                      <p:cNvPr id="55" name="对象 54">
                        <a:extLst>
                          <a:ext uri="{FF2B5EF4-FFF2-40B4-BE49-F238E27FC236}">
                            <a16:creationId xmlns:a16="http://schemas.microsoft.com/office/drawing/2014/main" id="{699FCBDE-8C8A-4536-AD4D-40046AEBD8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992" y="2467390"/>
                        <a:ext cx="3581274" cy="5139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图片 38">
            <a:extLst>
              <a:ext uri="{FF2B5EF4-FFF2-40B4-BE49-F238E27FC236}">
                <a16:creationId xmlns:a16="http://schemas.microsoft.com/office/drawing/2014/main" id="{C107B5C8-E390-5F9B-7DBB-80E7424602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50" y="3201047"/>
            <a:ext cx="3772085" cy="237322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下箭头 33">
            <a:extLst>
              <a:ext uri="{FF2B5EF4-FFF2-40B4-BE49-F238E27FC236}">
                <a16:creationId xmlns:a16="http://schemas.microsoft.com/office/drawing/2014/main" id="{EC7F9F80-1ADF-E6A3-4B57-A5C27F6C75E6}"/>
              </a:ext>
            </a:extLst>
          </p:cNvPr>
          <p:cNvSpPr/>
          <p:nvPr/>
        </p:nvSpPr>
        <p:spPr>
          <a:xfrm>
            <a:off x="5046554" y="3085819"/>
            <a:ext cx="2091786" cy="164373"/>
          </a:xfrm>
          <a:prstGeom prst="downArrow">
            <a:avLst>
              <a:gd name="adj1" fmla="val 50000"/>
              <a:gd name="adj2" fmla="val 96765"/>
            </a:avLst>
          </a:prstGeom>
          <a:gradFill flip="none" rotWithShape="1">
            <a:gsLst>
              <a:gs pos="0">
                <a:srgbClr val="FFC000"/>
              </a:gs>
              <a:gs pos="100000">
                <a:srgbClr val="C00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1" name="箭头: 右 40">
            <a:extLst>
              <a:ext uri="{FF2B5EF4-FFF2-40B4-BE49-F238E27FC236}">
                <a16:creationId xmlns:a16="http://schemas.microsoft.com/office/drawing/2014/main" id="{7AD7F311-2561-A677-A8B8-67802CC7050D}"/>
              </a:ext>
            </a:extLst>
          </p:cNvPr>
          <p:cNvSpPr/>
          <p:nvPr/>
        </p:nvSpPr>
        <p:spPr>
          <a:xfrm rot="10800000" flipH="1">
            <a:off x="3499617" y="1754540"/>
            <a:ext cx="649808" cy="476034"/>
          </a:xfrm>
          <a:prstGeom prst="rightArrow">
            <a:avLst/>
          </a:prstGeom>
          <a:solidFill>
            <a:srgbClr val="FFC00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9CCD335-76FC-35C1-AD87-785CBC691C25}"/>
              </a:ext>
            </a:extLst>
          </p:cNvPr>
          <p:cNvSpPr/>
          <p:nvPr/>
        </p:nvSpPr>
        <p:spPr>
          <a:xfrm>
            <a:off x="662612" y="1533455"/>
            <a:ext cx="2589685" cy="3953087"/>
          </a:xfrm>
          <a:prstGeom prst="rect">
            <a:avLst/>
          </a:prstGeom>
          <a:noFill/>
          <a:ln w="28575">
            <a:solidFill>
              <a:srgbClr val="00009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114D7B8B-D103-8BF4-D588-95672D076473}"/>
              </a:ext>
            </a:extLst>
          </p:cNvPr>
          <p:cNvSpPr/>
          <p:nvPr/>
        </p:nvSpPr>
        <p:spPr>
          <a:xfrm>
            <a:off x="9056091" y="1479965"/>
            <a:ext cx="2460218" cy="3953086"/>
          </a:xfrm>
          <a:prstGeom prst="rect">
            <a:avLst/>
          </a:prstGeom>
          <a:noFill/>
          <a:ln w="28575">
            <a:solidFill>
              <a:srgbClr val="00009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AA3512D-2D47-880D-CDC3-64DA7FF98946}"/>
              </a:ext>
            </a:extLst>
          </p:cNvPr>
          <p:cNvSpPr/>
          <p:nvPr/>
        </p:nvSpPr>
        <p:spPr>
          <a:xfrm>
            <a:off x="193675" y="5708879"/>
            <a:ext cx="3772085" cy="3237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Horizontal transition probability matrix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F29ABAC9-4442-2B28-9790-F7DC1D622535}"/>
              </a:ext>
            </a:extLst>
          </p:cNvPr>
          <p:cNvSpPr/>
          <p:nvPr/>
        </p:nvSpPr>
        <p:spPr>
          <a:xfrm>
            <a:off x="9074557" y="5688148"/>
            <a:ext cx="2460218" cy="3237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back analysis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F2F68CF-F9AD-D551-8C11-F44FD2AA065C}"/>
              </a:ext>
            </a:extLst>
          </p:cNvPr>
          <p:cNvSpPr/>
          <p:nvPr/>
        </p:nvSpPr>
        <p:spPr>
          <a:xfrm>
            <a:off x="4166811" y="5708879"/>
            <a:ext cx="3772086" cy="3237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effect of number of simulations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9762FC-05CB-7E66-769F-B0475A3D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634480"/>
            <a:ext cx="681778" cy="223520"/>
          </a:xfrm>
        </p:spPr>
        <p:txBody>
          <a:bodyPr/>
          <a:lstStyle/>
          <a:p>
            <a:fld id="{EEA5A86E-E351-470D-BABE-3EC73C5B08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DD12860-A1EF-44B1-B7EB-059B7506F5C5}"/>
              </a:ext>
            </a:extLst>
          </p:cNvPr>
          <p:cNvSpPr txBox="1"/>
          <p:nvPr/>
        </p:nvSpPr>
        <p:spPr>
          <a:xfrm>
            <a:off x="4149425" y="1562137"/>
            <a:ext cx="3759451" cy="936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chemeClr val="bg1"/>
                </a:solidFill>
                <a:latin typeface="Franklin Gothic Medium"/>
                <a:ea typeface="微软雅黑" panose="020B0503020204020204" pitchFamily="34" charset="-122"/>
              </a:rPr>
              <a:t>Estimate the </a:t>
            </a:r>
            <a:r>
              <a:rPr lang="en-US" altLang="zh-CN" b="1" dirty="0">
                <a:solidFill>
                  <a:srgbClr val="FFFF00"/>
                </a:solidFill>
                <a:latin typeface="Franklin Gothic Medium"/>
                <a:ea typeface="微软雅黑" panose="020B0503020204020204" pitchFamily="34" charset="-122"/>
              </a:rPr>
              <a:t>optimal transition probability </a:t>
            </a:r>
            <a:r>
              <a:rPr lang="en-US" altLang="zh-CN" b="1" dirty="0">
                <a:solidFill>
                  <a:schemeClr val="bg1"/>
                </a:solidFill>
                <a:latin typeface="Franklin Gothic Medium"/>
                <a:ea typeface="微软雅黑" panose="020B0503020204020204" pitchFamily="34" charset="-122"/>
              </a:rPr>
              <a:t>matrix using </a:t>
            </a:r>
            <a:r>
              <a:rPr lang="en-US" altLang="zh-CN" b="1" dirty="0">
                <a:solidFill>
                  <a:srgbClr val="FFFF00"/>
                </a:solidFill>
                <a:latin typeface="Franklin Gothic Medium"/>
                <a:ea typeface="微软雅黑" panose="020B0503020204020204" pitchFamily="34" charset="-122"/>
              </a:rPr>
              <a:t>(MSE) </a:t>
            </a:r>
            <a:r>
              <a:rPr lang="en-US" altLang="zh-CN" b="1" dirty="0">
                <a:solidFill>
                  <a:schemeClr val="bg1"/>
                </a:solidFill>
                <a:latin typeface="Franklin Gothic Medium"/>
                <a:ea typeface="微软雅黑" panose="020B0503020204020204" pitchFamily="34" charset="-122"/>
              </a:rPr>
              <a:t>as the metric.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宋体"/>
            </a:endParaRP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7B946EFE-77D3-4FE7-CA87-422DA0628EEB}"/>
              </a:ext>
            </a:extLst>
          </p:cNvPr>
          <p:cNvSpPr/>
          <p:nvPr/>
        </p:nvSpPr>
        <p:spPr>
          <a:xfrm rot="10800000" flipV="1">
            <a:off x="7941834" y="1711705"/>
            <a:ext cx="649808" cy="476034"/>
          </a:xfrm>
          <a:prstGeom prst="rightArrow">
            <a:avLst/>
          </a:prstGeom>
          <a:solidFill>
            <a:srgbClr val="FFC00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文本框 72">
            <a:extLst>
              <a:ext uri="{FF2B5EF4-FFF2-40B4-BE49-F238E27FC236}">
                <a16:creationId xmlns:a16="http://schemas.microsoft.com/office/drawing/2014/main" id="{D47F7029-9D77-ABFD-9D42-293171163DB3}"/>
              </a:ext>
            </a:extLst>
          </p:cNvPr>
          <p:cNvSpPr txBox="1"/>
          <p:nvPr/>
        </p:nvSpPr>
        <p:spPr>
          <a:xfrm>
            <a:off x="52387" y="6258239"/>
            <a:ext cx="120872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benefits of the proposed 3D CMC model. </a:t>
            </a:r>
          </a:p>
        </p:txBody>
      </p:sp>
    </p:spTree>
    <p:extLst>
      <p:ext uri="{BB962C8B-B14F-4D97-AF65-F5344CB8AC3E}">
        <p14:creationId xmlns:p14="http://schemas.microsoft.com/office/powerpoint/2010/main" val="59046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DE27096-13A0-774B-ADED-1B2F218212B4}"/>
              </a:ext>
            </a:extLst>
          </p:cNvPr>
          <p:cNvSpPr/>
          <p:nvPr/>
        </p:nvSpPr>
        <p:spPr>
          <a:xfrm>
            <a:off x="0" y="6182043"/>
            <a:ext cx="12192000" cy="70134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3988" y="12498"/>
            <a:ext cx="5408282" cy="585215"/>
          </a:xfrm>
        </p:spPr>
        <p:txBody>
          <a:bodyPr/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Geologic uncertainty simulation using improved CMC model</a:t>
            </a:r>
          </a:p>
        </p:txBody>
      </p:sp>
      <p:sp>
        <p:nvSpPr>
          <p:cNvPr id="17" name="AutoShape 2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C4B646-0C77-E81D-88C4-64A3D6129BD2}"/>
              </a:ext>
            </a:extLst>
          </p:cNvPr>
          <p:cNvSpPr/>
          <p:nvPr/>
        </p:nvSpPr>
        <p:spPr>
          <a:xfrm>
            <a:off x="307975" y="909638"/>
            <a:ext cx="4772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Borehole and CPT data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45C1333-56DF-4E18-8ACC-42B871F46E1B}"/>
              </a:ext>
            </a:extLst>
          </p:cNvPr>
          <p:cNvSpPr txBox="1"/>
          <p:nvPr/>
        </p:nvSpPr>
        <p:spPr>
          <a:xfrm>
            <a:off x="10527573" y="3869477"/>
            <a:ext cx="73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79FA02C-EA6F-45DC-B0EB-66191345576E}"/>
              </a:ext>
            </a:extLst>
          </p:cNvPr>
          <p:cNvSpPr txBox="1"/>
          <p:nvPr/>
        </p:nvSpPr>
        <p:spPr>
          <a:xfrm>
            <a:off x="10567904" y="3067032"/>
            <a:ext cx="77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80601A4-9EEB-40E7-8C33-060FB78AED3B}"/>
              </a:ext>
            </a:extLst>
          </p:cNvPr>
          <p:cNvSpPr>
            <a:spLocks noChangeAspect="1"/>
          </p:cNvSpPr>
          <p:nvPr/>
        </p:nvSpPr>
        <p:spPr>
          <a:xfrm>
            <a:off x="10133483" y="3193999"/>
            <a:ext cx="405000" cy="180000"/>
          </a:xfrm>
          <a:prstGeom prst="rect">
            <a:avLst/>
          </a:prstGeom>
          <a:solidFill>
            <a:srgbClr val="FFF9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ea typeface="宋体" panose="02010600030101010101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D144B19-B7AF-4457-ADEC-5FD4EA5F8778}"/>
              </a:ext>
            </a:extLst>
          </p:cNvPr>
          <p:cNvSpPr>
            <a:spLocks noChangeAspect="1"/>
          </p:cNvSpPr>
          <p:nvPr/>
        </p:nvSpPr>
        <p:spPr>
          <a:xfrm>
            <a:off x="10133483" y="3627559"/>
            <a:ext cx="405000" cy="180000"/>
          </a:xfrm>
          <a:prstGeom prst="rect">
            <a:avLst/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ea typeface="宋体" panose="02010600030101010101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9388F80-A2C0-4C8C-9B1B-55274E424799}"/>
              </a:ext>
            </a:extLst>
          </p:cNvPr>
          <p:cNvSpPr>
            <a:spLocks noChangeAspect="1"/>
          </p:cNvSpPr>
          <p:nvPr/>
        </p:nvSpPr>
        <p:spPr>
          <a:xfrm>
            <a:off x="10133483" y="4022528"/>
            <a:ext cx="405000" cy="180000"/>
          </a:xfrm>
          <a:prstGeom prst="rect">
            <a:avLst/>
          </a:prstGeom>
          <a:solidFill>
            <a:srgbClr val="78BF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4CFE9D7-AA2B-4683-8EA7-8DAFE17D499C}"/>
              </a:ext>
            </a:extLst>
          </p:cNvPr>
          <p:cNvSpPr>
            <a:spLocks noChangeAspect="1"/>
          </p:cNvSpPr>
          <p:nvPr/>
        </p:nvSpPr>
        <p:spPr>
          <a:xfrm>
            <a:off x="10129218" y="4435082"/>
            <a:ext cx="405000" cy="180000"/>
          </a:xfrm>
          <a:prstGeom prst="rect">
            <a:avLst/>
          </a:prstGeom>
          <a:solidFill>
            <a:srgbClr val="1A6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00D5272-F747-44EE-AA5A-B9813D103833}"/>
              </a:ext>
            </a:extLst>
          </p:cNvPr>
          <p:cNvSpPr txBox="1"/>
          <p:nvPr/>
        </p:nvSpPr>
        <p:spPr>
          <a:xfrm>
            <a:off x="10538483" y="3494541"/>
            <a:ext cx="587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2AE800C-78C3-4384-800C-BB8C11AC066D}"/>
              </a:ext>
            </a:extLst>
          </p:cNvPr>
          <p:cNvSpPr>
            <a:spLocks noChangeAspect="1"/>
          </p:cNvSpPr>
          <p:nvPr/>
        </p:nvSpPr>
        <p:spPr>
          <a:xfrm>
            <a:off x="10129218" y="4797969"/>
            <a:ext cx="405000" cy="180000"/>
          </a:xfrm>
          <a:prstGeom prst="rect">
            <a:avLst/>
          </a:prstGeom>
          <a:solidFill>
            <a:srgbClr val="D9B61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8681537-685A-4B51-9350-DFFA85C00770}"/>
              </a:ext>
            </a:extLst>
          </p:cNvPr>
          <p:cNvSpPr txBox="1"/>
          <p:nvPr/>
        </p:nvSpPr>
        <p:spPr>
          <a:xfrm>
            <a:off x="10534218" y="4644919"/>
            <a:ext cx="78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DFF7946-E9EC-41E1-8CF9-BABE32D6D73B}"/>
              </a:ext>
            </a:extLst>
          </p:cNvPr>
          <p:cNvSpPr txBox="1"/>
          <p:nvPr/>
        </p:nvSpPr>
        <p:spPr>
          <a:xfrm>
            <a:off x="10467402" y="4315278"/>
            <a:ext cx="872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FBE5D397-0BDC-C0D8-C45E-A7B8BE00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634480"/>
            <a:ext cx="681778" cy="223520"/>
          </a:xfrm>
        </p:spPr>
        <p:txBody>
          <a:bodyPr/>
          <a:lstStyle/>
          <a:p>
            <a:fld id="{EEA5A86E-E351-470D-BABE-3EC73C5B081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88BDF6-0182-40F8-BA85-F430F466B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73" y="1889331"/>
            <a:ext cx="9053012" cy="3836022"/>
          </a:xfrm>
          <a:prstGeom prst="rect">
            <a:avLst/>
          </a:prstGeom>
        </p:spPr>
      </p:pic>
      <p:sp>
        <p:nvSpPr>
          <p:cNvPr id="7" name="文本框 72">
            <a:extLst>
              <a:ext uri="{FF2B5EF4-FFF2-40B4-BE49-F238E27FC236}">
                <a16:creationId xmlns:a16="http://schemas.microsoft.com/office/drawing/2014/main" id="{6EB020AA-477A-647E-1151-9504A5CA93D1}"/>
              </a:ext>
            </a:extLst>
          </p:cNvPr>
          <p:cNvSpPr txBox="1"/>
          <p:nvPr/>
        </p:nvSpPr>
        <p:spPr>
          <a:xfrm>
            <a:off x="52387" y="6276859"/>
            <a:ext cx="120872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distribution of boreholes and CPT data. </a:t>
            </a:r>
          </a:p>
        </p:txBody>
      </p:sp>
    </p:spTree>
    <p:extLst>
      <p:ext uri="{BB962C8B-B14F-4D97-AF65-F5344CB8AC3E}">
        <p14:creationId xmlns:p14="http://schemas.microsoft.com/office/powerpoint/2010/main" val="224419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7C4EB56-F958-9FDE-8284-F644C4189663}"/>
              </a:ext>
            </a:extLst>
          </p:cNvPr>
          <p:cNvSpPr/>
          <p:nvPr/>
        </p:nvSpPr>
        <p:spPr>
          <a:xfrm>
            <a:off x="0" y="6182043"/>
            <a:ext cx="12192000" cy="70134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6956131-11C5-45DC-BC3E-30C8E1851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366" y="4291522"/>
            <a:ext cx="3600000" cy="18079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886869-235D-48A3-BA30-0BD5AB560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280" y="4242431"/>
            <a:ext cx="3600000" cy="18079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1D0F678-A781-4F1A-A2ED-ECC6119A5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564" y="1812024"/>
            <a:ext cx="3600000" cy="18079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9B544C-660A-4221-9841-F18815D50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539" y="1800957"/>
            <a:ext cx="3600000" cy="18079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D0C9CF7-099F-403F-8067-0A79940D73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86" y="1736063"/>
            <a:ext cx="3600000" cy="18079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3988" y="12498"/>
            <a:ext cx="5408282" cy="585215"/>
          </a:xfrm>
        </p:spPr>
        <p:txBody>
          <a:bodyPr/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Geologic uncertainty simulation using improved CMC model</a:t>
            </a:r>
          </a:p>
        </p:txBody>
      </p:sp>
      <p:sp>
        <p:nvSpPr>
          <p:cNvPr id="17" name="AutoShape 2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C4B646-0C77-E81D-88C4-64A3D6129BD2}"/>
              </a:ext>
            </a:extLst>
          </p:cNvPr>
          <p:cNvSpPr/>
          <p:nvPr/>
        </p:nvSpPr>
        <p:spPr>
          <a:xfrm>
            <a:off x="160512" y="860960"/>
            <a:ext cx="8859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Stratigraphic profiles using borehole and CPT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F49118-8A6F-8D25-A794-7731D52A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634480"/>
            <a:ext cx="681778" cy="223520"/>
          </a:xfrm>
        </p:spPr>
        <p:txBody>
          <a:bodyPr/>
          <a:lstStyle/>
          <a:p>
            <a:fld id="{EEA5A86E-E351-470D-BABE-3EC73C5B081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A885E55-3509-4B14-BC33-EA7448751E9F}"/>
              </a:ext>
            </a:extLst>
          </p:cNvPr>
          <p:cNvSpPr txBox="1"/>
          <p:nvPr/>
        </p:nvSpPr>
        <p:spPr>
          <a:xfrm>
            <a:off x="10893338" y="1619912"/>
            <a:ext cx="73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40EDC67-6D65-49C2-8E93-217B47018135}"/>
              </a:ext>
            </a:extLst>
          </p:cNvPr>
          <p:cNvSpPr txBox="1"/>
          <p:nvPr/>
        </p:nvSpPr>
        <p:spPr>
          <a:xfrm>
            <a:off x="3440356" y="1553648"/>
            <a:ext cx="77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D2794DA-A9DC-44A3-A84A-617E8B397110}"/>
              </a:ext>
            </a:extLst>
          </p:cNvPr>
          <p:cNvSpPr>
            <a:spLocks noChangeAspect="1"/>
          </p:cNvSpPr>
          <p:nvPr/>
        </p:nvSpPr>
        <p:spPr>
          <a:xfrm>
            <a:off x="3005935" y="1680615"/>
            <a:ext cx="405000" cy="180000"/>
          </a:xfrm>
          <a:prstGeom prst="rect">
            <a:avLst/>
          </a:prstGeom>
          <a:solidFill>
            <a:srgbClr val="FFF9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ea typeface="宋体" panose="02010600030101010101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E7118B5-B50F-43A0-8D75-1829A28E8F41}"/>
              </a:ext>
            </a:extLst>
          </p:cNvPr>
          <p:cNvSpPr>
            <a:spLocks noChangeAspect="1"/>
          </p:cNvSpPr>
          <p:nvPr/>
        </p:nvSpPr>
        <p:spPr>
          <a:xfrm>
            <a:off x="6605935" y="1736063"/>
            <a:ext cx="405000" cy="180000"/>
          </a:xfrm>
          <a:prstGeom prst="rect">
            <a:avLst/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ea typeface="宋体" panose="02010600030101010101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18C72B2-6345-478D-B0AB-DECE5EC660B4}"/>
              </a:ext>
            </a:extLst>
          </p:cNvPr>
          <p:cNvSpPr>
            <a:spLocks noChangeAspect="1"/>
          </p:cNvSpPr>
          <p:nvPr/>
        </p:nvSpPr>
        <p:spPr>
          <a:xfrm>
            <a:off x="10499248" y="1772963"/>
            <a:ext cx="405000" cy="180000"/>
          </a:xfrm>
          <a:prstGeom prst="rect">
            <a:avLst/>
          </a:prstGeom>
          <a:solidFill>
            <a:srgbClr val="78BF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6E8997F-9D79-4BAF-8FA0-72B6F53B12AE}"/>
              </a:ext>
            </a:extLst>
          </p:cNvPr>
          <p:cNvSpPr>
            <a:spLocks noChangeAspect="1"/>
          </p:cNvSpPr>
          <p:nvPr/>
        </p:nvSpPr>
        <p:spPr>
          <a:xfrm>
            <a:off x="7299621" y="4168276"/>
            <a:ext cx="405000" cy="180000"/>
          </a:xfrm>
          <a:prstGeom prst="rect">
            <a:avLst/>
          </a:prstGeom>
          <a:solidFill>
            <a:srgbClr val="1A6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D3EC4C3-83F1-4686-846D-451E9598FA23}"/>
              </a:ext>
            </a:extLst>
          </p:cNvPr>
          <p:cNvSpPr txBox="1"/>
          <p:nvPr/>
        </p:nvSpPr>
        <p:spPr>
          <a:xfrm>
            <a:off x="7010935" y="1603045"/>
            <a:ext cx="587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EF35950-8B33-4803-9FD4-5285AA345824}"/>
              </a:ext>
            </a:extLst>
          </p:cNvPr>
          <p:cNvSpPr>
            <a:spLocks noChangeAspect="1"/>
          </p:cNvSpPr>
          <p:nvPr/>
        </p:nvSpPr>
        <p:spPr>
          <a:xfrm>
            <a:off x="10606310" y="4201522"/>
            <a:ext cx="405000" cy="180000"/>
          </a:xfrm>
          <a:prstGeom prst="rect">
            <a:avLst/>
          </a:prstGeom>
          <a:solidFill>
            <a:srgbClr val="D9B61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4642855-B7C9-45C1-AE93-297D00F060FF}"/>
              </a:ext>
            </a:extLst>
          </p:cNvPr>
          <p:cNvSpPr txBox="1"/>
          <p:nvPr/>
        </p:nvSpPr>
        <p:spPr>
          <a:xfrm>
            <a:off x="11011310" y="4048472"/>
            <a:ext cx="78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F5AB6EA-B3A8-4400-B936-DC8AC4AD9FDD}"/>
              </a:ext>
            </a:extLst>
          </p:cNvPr>
          <p:cNvSpPr txBox="1"/>
          <p:nvPr/>
        </p:nvSpPr>
        <p:spPr>
          <a:xfrm>
            <a:off x="7637805" y="4048472"/>
            <a:ext cx="872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5CD7A6-29B4-4ACC-B52F-47D975D8DA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988" y="3987280"/>
            <a:ext cx="4634003" cy="2199898"/>
          </a:xfrm>
          <a:prstGeom prst="rect">
            <a:avLst/>
          </a:prstGeom>
        </p:spPr>
      </p:pic>
      <p:sp>
        <p:nvSpPr>
          <p:cNvPr id="11" name="文本框 72">
            <a:extLst>
              <a:ext uri="{FF2B5EF4-FFF2-40B4-BE49-F238E27FC236}">
                <a16:creationId xmlns:a16="http://schemas.microsoft.com/office/drawing/2014/main" id="{001EB4D2-9098-66BC-4CFF-A9834CDAA6B6}"/>
              </a:ext>
            </a:extLst>
          </p:cNvPr>
          <p:cNvSpPr txBox="1"/>
          <p:nvPr/>
        </p:nvSpPr>
        <p:spPr>
          <a:xfrm>
            <a:off x="52387" y="6276859"/>
            <a:ext cx="120872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simulated stratigraphic profiles using 3D CMC model.</a:t>
            </a:r>
          </a:p>
        </p:txBody>
      </p:sp>
    </p:spTree>
    <p:extLst>
      <p:ext uri="{BB962C8B-B14F-4D97-AF65-F5344CB8AC3E}">
        <p14:creationId xmlns:p14="http://schemas.microsoft.com/office/powerpoint/2010/main" val="1121254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Content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形 6">
            <a:extLst>
              <a:ext uri="{FF2B5EF4-FFF2-40B4-BE49-F238E27FC236}">
                <a16:creationId xmlns:a16="http://schemas.microsoft.com/office/drawing/2014/main" id="{FC0DC3D7-B91D-4AE9-B2E3-4FE41982E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2707" y="168153"/>
            <a:ext cx="1637949" cy="452535"/>
          </a:xfrm>
          <a:prstGeom prst="rect">
            <a:avLst/>
          </a:prstGeom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52311" y="1897361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1477115" y="1889548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 statement and proposed framework 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52311" y="2852950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1477115" y="2845272"/>
            <a:ext cx="10276482" cy="723638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ML-based soil types classification using</a:t>
            </a:r>
            <a:r>
              <a:rPr lang="zh-CN" altLang="en-US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CPT</a:t>
            </a:r>
            <a:r>
              <a:rPr lang="zh-CN" altLang="en-US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39803" y="4764128"/>
            <a:ext cx="720000" cy="720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1477115" y="4763996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Uncertainty quantification of results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52311" y="933824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1477115" y="933824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4346D5B-E7F5-6598-9F12-18C876C62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11" y="3808539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15B9E53B-81D6-FCB1-5E03-0EE9AD914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115" y="3804634"/>
            <a:ext cx="10276482" cy="723638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29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Geologic uncertainty simulation using improved CMC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3E962E-CB00-6B9B-71F2-D0317FBFC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03" y="5719718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FB69B9AB-A6E4-E4A8-1851-6A461093F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115" y="5719718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FC0EEBD2-794E-B186-160D-E98DE4B3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634480"/>
            <a:ext cx="681778" cy="223520"/>
          </a:xfrm>
        </p:spPr>
        <p:txBody>
          <a:bodyPr/>
          <a:lstStyle/>
          <a:p>
            <a:fld id="{EEA5A86E-E351-470D-BABE-3EC73C5B081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8268412"/>
      </p:ext>
    </p:extLst>
  </p:cSld>
  <p:clrMapOvr>
    <a:masterClrMapping/>
  </p:clrMapOvr>
  <p:transition spd="slow" advTm="3029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C388D0-CDA2-5E34-5C54-2945D99A1F5F}"/>
              </a:ext>
            </a:extLst>
          </p:cNvPr>
          <p:cNvSpPr/>
          <p:nvPr/>
        </p:nvSpPr>
        <p:spPr>
          <a:xfrm>
            <a:off x="0" y="6182043"/>
            <a:ext cx="12192000" cy="70134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3988" y="12498"/>
            <a:ext cx="5408282" cy="585215"/>
          </a:xfrm>
        </p:spPr>
        <p:txBody>
          <a:bodyPr/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Uncertainty quantification of results</a:t>
            </a:r>
          </a:p>
        </p:txBody>
      </p:sp>
      <p:sp>
        <p:nvSpPr>
          <p:cNvPr id="17" name="AutoShape 2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C4B646-0C77-E81D-88C4-64A3D6129BD2}"/>
              </a:ext>
            </a:extLst>
          </p:cNvPr>
          <p:cNvSpPr/>
          <p:nvPr/>
        </p:nvSpPr>
        <p:spPr>
          <a:xfrm>
            <a:off x="253389" y="909638"/>
            <a:ext cx="861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Proposed uncertainty quantification index   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形 6">
            <a:extLst>
              <a:ext uri="{FF2B5EF4-FFF2-40B4-BE49-F238E27FC236}">
                <a16:creationId xmlns:a16="http://schemas.microsoft.com/office/drawing/2014/main" id="{01058463-0631-3D4B-E68B-710D7537F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2707" y="168153"/>
            <a:ext cx="1637949" cy="45253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11C28E2-10DB-148E-6E32-6547A8522459}"/>
              </a:ext>
            </a:extLst>
          </p:cNvPr>
          <p:cNvSpPr/>
          <p:nvPr/>
        </p:nvSpPr>
        <p:spPr>
          <a:xfrm>
            <a:off x="453119" y="1639820"/>
            <a:ext cx="55292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6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 Matching rate index (MR)</a:t>
            </a:r>
            <a:endParaRPr lang="zh-CN" altLang="en-US" sz="2600" b="1" dirty="0">
              <a:solidFill>
                <a:srgbClr val="0000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8FEF7C84-126B-5507-AC25-3EFF6F6457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680159"/>
              </p:ext>
            </p:extLst>
          </p:nvPr>
        </p:nvGraphicFramePr>
        <p:xfrm>
          <a:off x="3928843" y="2081535"/>
          <a:ext cx="3818364" cy="1041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89100" imgH="469900" progId="Equation.DSMT4">
                  <p:embed/>
                </p:oleObj>
              </mc:Choice>
              <mc:Fallback>
                <p:oleObj name="Equation" r:id="rId5" imgW="16891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843" y="2081535"/>
                        <a:ext cx="3818364" cy="10413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>
            <a:extLst>
              <a:ext uri="{FF2B5EF4-FFF2-40B4-BE49-F238E27FC236}">
                <a16:creationId xmlns:a16="http://schemas.microsoft.com/office/drawing/2014/main" id="{A38EDAF2-F301-F2F1-47CF-A083FF823EB0}"/>
              </a:ext>
            </a:extLst>
          </p:cNvPr>
          <p:cNvSpPr/>
          <p:nvPr/>
        </p:nvSpPr>
        <p:spPr>
          <a:xfrm>
            <a:off x="612775" y="3912747"/>
            <a:ext cx="56991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6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 Information entropy (IE)</a:t>
            </a:r>
          </a:p>
        </p:txBody>
      </p:sp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BC637B93-CE2E-085D-2969-6BBFCEF3C5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662611"/>
              </p:ext>
            </p:extLst>
          </p:nvPr>
        </p:nvGraphicFramePr>
        <p:xfrm>
          <a:off x="4153099" y="4510809"/>
          <a:ext cx="3658452" cy="969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87500" imgH="431800" progId="Equation.DSMT4">
                  <p:embed/>
                </p:oleObj>
              </mc:Choice>
              <mc:Fallback>
                <p:oleObj name="Equation" r:id="rId7" imgW="15875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3099" y="4510809"/>
                        <a:ext cx="3658452" cy="969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>
            <a:extLst>
              <a:ext uri="{FF2B5EF4-FFF2-40B4-BE49-F238E27FC236}">
                <a16:creationId xmlns:a16="http://schemas.microsoft.com/office/drawing/2014/main" id="{1E8FA280-6AA4-0061-E953-6A96A8CBB310}"/>
              </a:ext>
            </a:extLst>
          </p:cNvPr>
          <p:cNvSpPr/>
          <p:nvPr/>
        </p:nvSpPr>
        <p:spPr>
          <a:xfrm>
            <a:off x="655210" y="3221646"/>
            <a:ext cx="11111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 is proposed to evaluate the accuracy of reserved testing boreholes.</a:t>
            </a:r>
            <a:endParaRPr lang="zh-CN" altLang="en-US" sz="2400" b="1" dirty="0">
              <a:solidFill>
                <a:srgbClr val="0000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4EE220EE-234E-1085-488A-FDEB98A8902B}"/>
              </a:ext>
            </a:extLst>
          </p:cNvPr>
          <p:cNvSpPr/>
          <p:nvPr/>
        </p:nvSpPr>
        <p:spPr>
          <a:xfrm rot="5400000">
            <a:off x="7975653" y="2570485"/>
            <a:ext cx="373119" cy="830012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567C72E-FCEE-99FC-B6C0-FDE63C3F9C81}"/>
              </a:ext>
            </a:extLst>
          </p:cNvPr>
          <p:cNvSpPr/>
          <p:nvPr/>
        </p:nvSpPr>
        <p:spPr>
          <a:xfrm>
            <a:off x="836465" y="5619512"/>
            <a:ext cx="93916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6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IE is adopted to measure the stratigraphic uncertainty.</a:t>
            </a:r>
            <a:endParaRPr lang="zh-CN" altLang="en-US" sz="2600" b="1" dirty="0">
              <a:solidFill>
                <a:srgbClr val="0000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箭头: 右 32">
            <a:extLst>
              <a:ext uri="{FF2B5EF4-FFF2-40B4-BE49-F238E27FC236}">
                <a16:creationId xmlns:a16="http://schemas.microsoft.com/office/drawing/2014/main" id="{FD51DAF9-CEFF-4D9C-A7AC-21AAC13B541E}"/>
              </a:ext>
            </a:extLst>
          </p:cNvPr>
          <p:cNvSpPr/>
          <p:nvPr/>
        </p:nvSpPr>
        <p:spPr>
          <a:xfrm rot="5400000">
            <a:off x="7975652" y="5017946"/>
            <a:ext cx="373119" cy="830012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315970C5-F271-242D-BE40-C186675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634480"/>
            <a:ext cx="681778" cy="223520"/>
          </a:xfrm>
        </p:spPr>
        <p:txBody>
          <a:bodyPr/>
          <a:lstStyle/>
          <a:p>
            <a:fld id="{EEA5A86E-E351-470D-BABE-3EC73C5B08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8" name="文本框 72">
            <a:extLst>
              <a:ext uri="{FF2B5EF4-FFF2-40B4-BE49-F238E27FC236}">
                <a16:creationId xmlns:a16="http://schemas.microsoft.com/office/drawing/2014/main" id="{D12DC518-6D23-7CF8-8EE8-56019D9F9272}"/>
              </a:ext>
            </a:extLst>
          </p:cNvPr>
          <p:cNvSpPr txBox="1"/>
          <p:nvPr/>
        </p:nvSpPr>
        <p:spPr>
          <a:xfrm>
            <a:off x="52387" y="6276859"/>
            <a:ext cx="120872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proposed uncertainty quantification index.</a:t>
            </a:r>
          </a:p>
        </p:txBody>
      </p:sp>
    </p:spTree>
    <p:extLst>
      <p:ext uri="{BB962C8B-B14F-4D97-AF65-F5344CB8AC3E}">
        <p14:creationId xmlns:p14="http://schemas.microsoft.com/office/powerpoint/2010/main" val="202531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s://gimg2.baidu.com/image_search/src=http%3A%2F%2Fpic.ntimg.cn%2F20130911%2F8251462_195522619170_2.jpg&amp;refer=http%3A%2F%2Fpic.ntimg.cn&amp;app=2002&amp;size=f9999,10000&amp;q=a80&amp;n=0&amp;g=0n&amp;fmt=auto?sec=1664850135&amp;t=8614590b8631a63df5289b4402eda4c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37134" r="17070" b="36909"/>
          <a:stretch/>
        </p:blipFill>
        <p:spPr bwMode="auto">
          <a:xfrm>
            <a:off x="9782476" y="300222"/>
            <a:ext cx="2088232" cy="5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DBE4E309-9204-4E8B-B525-4367A284E1BB}"/>
              </a:ext>
            </a:extLst>
          </p:cNvPr>
          <p:cNvGrpSpPr/>
          <p:nvPr/>
        </p:nvGrpSpPr>
        <p:grpSpPr>
          <a:xfrm>
            <a:off x="3846292" y="1223165"/>
            <a:ext cx="2331027" cy="1974196"/>
            <a:chOff x="299587" y="2425697"/>
            <a:chExt cx="2331027" cy="197419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E789272-2692-4091-93B6-7523134D6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515" y="2425697"/>
              <a:ext cx="1296000" cy="1579915"/>
            </a:xfrm>
            <a:prstGeom prst="rect">
              <a:avLst/>
            </a:prstGeom>
          </p:spPr>
        </p:pic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9D0C78FA-8AFF-4044-A224-80B423C2E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87" y="4031844"/>
              <a:ext cx="2331027" cy="368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kumimoji="1" lang="en-US" altLang="zh-CN" sz="1600" b="1" dirty="0">
                  <a:ea typeface="微软雅黑" pitchFamily="34" charset="-122"/>
                </a:rPr>
                <a:t>Hongwei Huang</a:t>
              </a:r>
            </a:p>
          </p:txBody>
        </p:sp>
      </p:grpSp>
      <p:sp>
        <p:nvSpPr>
          <p:cNvPr id="18" name="Text Box 14">
            <a:extLst>
              <a:ext uri="{FF2B5EF4-FFF2-40B4-BE49-F238E27FC236}">
                <a16:creationId xmlns:a16="http://schemas.microsoft.com/office/drawing/2014/main" id="{A039A1A6-6D8A-458D-AB8F-949CCE965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827" y="2884428"/>
            <a:ext cx="1837581" cy="36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1" lang="en-US" altLang="zh-CN" sz="1600" b="1" dirty="0" err="1">
                <a:ea typeface="微软雅黑" pitchFamily="34" charset="-122"/>
              </a:rPr>
              <a:t>Dongming</a:t>
            </a:r>
            <a:r>
              <a:rPr kumimoji="1" lang="en-US" altLang="zh-CN" sz="1600" b="1" dirty="0">
                <a:ea typeface="微软雅黑" pitchFamily="34" charset="-122"/>
              </a:rPr>
              <a:t> Zhang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BF1D73-8561-460F-9D6C-68E8F42D66EB}"/>
              </a:ext>
            </a:extLst>
          </p:cNvPr>
          <p:cNvSpPr txBox="1"/>
          <p:nvPr/>
        </p:nvSpPr>
        <p:spPr>
          <a:xfrm>
            <a:off x="321292" y="284501"/>
            <a:ext cx="4646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Acknowledgements: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9CC3073-354F-4D22-B74A-B350BF2089A0}"/>
              </a:ext>
            </a:extLst>
          </p:cNvPr>
          <p:cNvSpPr/>
          <p:nvPr/>
        </p:nvSpPr>
        <p:spPr>
          <a:xfrm>
            <a:off x="4211617" y="3137272"/>
            <a:ext cx="1600375" cy="368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1" lang="en-US" altLang="zh-CN" sz="1600" b="1" dirty="0">
                <a:ea typeface="微软雅黑" pitchFamily="34" charset="-122"/>
              </a:rPr>
              <a:t>Tongji University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579C8FD-0FF5-4261-8E7E-7520B31C1D7A}"/>
              </a:ext>
            </a:extLst>
          </p:cNvPr>
          <p:cNvSpPr/>
          <p:nvPr/>
        </p:nvSpPr>
        <p:spPr>
          <a:xfrm>
            <a:off x="7255232" y="3163503"/>
            <a:ext cx="1600375" cy="368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1" lang="en-US" altLang="zh-CN" sz="1600" b="1" dirty="0">
                <a:ea typeface="微软雅黑" pitchFamily="34" charset="-122"/>
              </a:rPr>
              <a:t>Tongji University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73A6732-9068-8D3E-1E31-5D1728D4D7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20" y="1249396"/>
            <a:ext cx="1296000" cy="1579916"/>
          </a:xfrm>
          <a:prstGeom prst="rect">
            <a:avLst/>
          </a:prstGeom>
        </p:spPr>
      </p:pic>
      <p:sp>
        <p:nvSpPr>
          <p:cNvPr id="4" name="Text Box 11">
            <a:extLst>
              <a:ext uri="{FF2B5EF4-FFF2-40B4-BE49-F238E27FC236}">
                <a16:creationId xmlns:a16="http://schemas.microsoft.com/office/drawing/2014/main" id="{46C2B84E-8EE1-FC49-EDCF-01FE16279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66" y="2062219"/>
            <a:ext cx="1552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b="1" dirty="0">
                <a:solidFill>
                  <a:srgbClr val="C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Supervisors</a:t>
            </a:r>
            <a:endParaRPr lang="en-US" altLang="zh-CN" b="1" dirty="0">
              <a:solidFill>
                <a:srgbClr val="C0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A2E76E26-AC04-4640-F4D0-CD0726E90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29" y="5025004"/>
            <a:ext cx="14194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b="1" dirty="0">
                <a:solidFill>
                  <a:srgbClr val="C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Group</a:t>
            </a:r>
          </a:p>
          <a:p>
            <a:pPr algn="ctr"/>
            <a:r>
              <a:rPr lang="en-GB" altLang="zh-CN" b="1" dirty="0">
                <a:solidFill>
                  <a:srgbClr val="C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members</a:t>
            </a:r>
            <a:endParaRPr lang="en-US" altLang="zh-CN" b="1" dirty="0">
              <a:solidFill>
                <a:srgbClr val="C0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47CE8CB0-7843-9C8E-91CA-20E0468F6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822" y="5994627"/>
            <a:ext cx="24018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1400" b="1" dirty="0" err="1">
                <a:ea typeface="微软雅黑" panose="020B0503020204020204" pitchFamily="34" charset="-122"/>
                <a:cs typeface="Arial" panose="020B0604020202020204" pitchFamily="34" charset="0"/>
              </a:rPr>
              <a:t>Yelu</a:t>
            </a:r>
            <a:r>
              <a:rPr lang="en-GB" altLang="zh-CN" sz="1400" b="1" dirty="0">
                <a:ea typeface="微软雅黑" panose="020B0503020204020204" pitchFamily="34" charset="-122"/>
                <a:cs typeface="Arial" panose="020B0604020202020204" pitchFamily="34" charset="0"/>
              </a:rPr>
              <a:t> Zhou</a:t>
            </a:r>
            <a:endParaRPr lang="en-US" altLang="zh-CN" sz="1400" b="1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2C5A884-15CD-EB5D-325F-BA17EF3B66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66" y="4185127"/>
            <a:ext cx="1080000" cy="1552260"/>
          </a:xfrm>
          <a:prstGeom prst="roundRect">
            <a:avLst>
              <a:gd name="adj" fmla="val 0"/>
            </a:avLst>
          </a:prstGeom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DC4E0387-9A79-81E6-1D56-62A0517FC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420" y="5994627"/>
            <a:ext cx="24018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1400" b="1" dirty="0">
                <a:ea typeface="微软雅黑" panose="020B0503020204020204" pitchFamily="34" charset="-122"/>
                <a:cs typeface="Arial" panose="020B0604020202020204" pitchFamily="34" charset="0"/>
              </a:rPr>
              <a:t>Lei Fu</a:t>
            </a:r>
            <a:endParaRPr lang="en-US" altLang="zh-CN" sz="1400" b="1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F2785C6-0253-1602-4F50-DBFBCA89376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8"/>
          <a:stretch/>
        </p:blipFill>
        <p:spPr>
          <a:xfrm>
            <a:off x="8030761" y="4185127"/>
            <a:ext cx="1080000" cy="15522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9800127-9E9D-01F7-3561-AAEFD62D8B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71" y="4185127"/>
            <a:ext cx="1080000" cy="155226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945BEA2-7AEB-DCC8-D5CA-CC95D1686D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755" y="4185127"/>
            <a:ext cx="1080000" cy="15522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DC5AA62-7A03-63C3-F61B-766DC6D6D1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76" y="4185127"/>
            <a:ext cx="1080000" cy="1545472"/>
          </a:xfrm>
          <a:prstGeom prst="rect">
            <a:avLst/>
          </a:prstGeom>
        </p:spPr>
      </p:pic>
      <p:sp>
        <p:nvSpPr>
          <p:cNvPr id="25" name="Text Box 11">
            <a:extLst>
              <a:ext uri="{FF2B5EF4-FFF2-40B4-BE49-F238E27FC236}">
                <a16:creationId xmlns:a16="http://schemas.microsoft.com/office/drawing/2014/main" id="{E06E3F9F-AF11-A463-E892-6C38F1EE4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626" y="5994627"/>
            <a:ext cx="24018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1400" b="1" dirty="0">
                <a:ea typeface="微软雅黑" panose="020B0503020204020204" pitchFamily="34" charset="-122"/>
                <a:cs typeface="Arial" panose="020B0604020202020204" pitchFamily="34" charset="0"/>
              </a:rPr>
              <a:t>Jinzhang Zhang</a:t>
            </a:r>
            <a:endParaRPr lang="en-US" altLang="zh-CN" sz="1400" b="1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6351B6EA-6CD6-D31C-5675-DE2C2A82F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224" y="6001415"/>
            <a:ext cx="24018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1400" b="1" dirty="0" err="1">
                <a:ea typeface="微软雅黑" panose="020B0503020204020204" pitchFamily="34" charset="-122"/>
                <a:cs typeface="Arial" panose="020B0604020202020204" pitchFamily="34" charset="0"/>
              </a:rPr>
              <a:t>Qihao</a:t>
            </a:r>
            <a:r>
              <a:rPr lang="en-GB" altLang="zh-CN" sz="1400" b="1" dirty="0">
                <a:ea typeface="微软雅黑" panose="020B0503020204020204" pitchFamily="34" charset="-122"/>
                <a:cs typeface="Arial" panose="020B0604020202020204" pitchFamily="34" charset="0"/>
              </a:rPr>
              <a:t> Jiang</a:t>
            </a:r>
            <a:endParaRPr lang="en-US" altLang="zh-CN" sz="1400" b="1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B36B8A04-840D-AEAC-6997-8D30FBB32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823" y="5994627"/>
            <a:ext cx="24018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1400" b="1" dirty="0">
                <a:ea typeface="微软雅黑" panose="020B0503020204020204" pitchFamily="34" charset="-122"/>
                <a:cs typeface="Arial" panose="020B0604020202020204" pitchFamily="34" charset="0"/>
              </a:rPr>
              <a:t>Hao Bai</a:t>
            </a:r>
            <a:endParaRPr lang="en-US" altLang="zh-CN" sz="1400" b="1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351F4B5A-D298-E092-C335-25B866258ECE}"/>
              </a:ext>
            </a:extLst>
          </p:cNvPr>
          <p:cNvSpPr txBox="1">
            <a:spLocks/>
          </p:cNvSpPr>
          <p:nvPr/>
        </p:nvSpPr>
        <p:spPr>
          <a:xfrm>
            <a:off x="11727286" y="6503168"/>
            <a:ext cx="681778" cy="22352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A5A86E-E351-470D-BABE-3EC73C5B08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942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01"/>
    </mc:Choice>
    <mc:Fallback xmlns="">
      <p:transition spd="slow" advTm="2760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CC59E8B-C2CB-E1B4-D87B-5BB136FBF199}"/>
              </a:ext>
            </a:extLst>
          </p:cNvPr>
          <p:cNvSpPr/>
          <p:nvPr/>
        </p:nvSpPr>
        <p:spPr>
          <a:xfrm>
            <a:off x="0" y="6156643"/>
            <a:ext cx="12192000" cy="70134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3988" y="12498"/>
            <a:ext cx="5408282" cy="585215"/>
          </a:xfrm>
        </p:spPr>
        <p:txBody>
          <a:bodyPr/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Uncertainty quantification of results</a:t>
            </a:r>
          </a:p>
        </p:txBody>
      </p:sp>
      <p:sp>
        <p:nvSpPr>
          <p:cNvPr id="17" name="AutoShape 2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C4B646-0C77-E81D-88C4-64A3D6129BD2}"/>
              </a:ext>
            </a:extLst>
          </p:cNvPr>
          <p:cNvSpPr/>
          <p:nvPr/>
        </p:nvSpPr>
        <p:spPr>
          <a:xfrm>
            <a:off x="253389" y="909638"/>
            <a:ext cx="7197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Uncertainty quantification of results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形 6">
            <a:extLst>
              <a:ext uri="{FF2B5EF4-FFF2-40B4-BE49-F238E27FC236}">
                <a16:creationId xmlns:a16="http://schemas.microsoft.com/office/drawing/2014/main" id="{01058463-0631-3D4B-E68B-710D7537F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2707" y="168153"/>
            <a:ext cx="1637949" cy="452535"/>
          </a:xfrm>
          <a:prstGeom prst="rect">
            <a:avLst/>
          </a:prstGeom>
        </p:spPr>
      </p:pic>
      <p:graphicFrame>
        <p:nvGraphicFramePr>
          <p:cNvPr id="11" name="表格 4">
            <a:extLst>
              <a:ext uri="{FF2B5EF4-FFF2-40B4-BE49-F238E27FC236}">
                <a16:creationId xmlns:a16="http://schemas.microsoft.com/office/drawing/2014/main" id="{BE46ECD8-6528-4A9B-A1D5-507A01DF3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921961"/>
              </p:ext>
            </p:extLst>
          </p:nvPr>
        </p:nvGraphicFramePr>
        <p:xfrm>
          <a:off x="205878" y="1674121"/>
          <a:ext cx="11780244" cy="1052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374">
                  <a:extLst>
                    <a:ext uri="{9D8B030D-6E8A-4147-A177-3AD203B41FA5}">
                      <a16:colId xmlns:a16="http://schemas.microsoft.com/office/drawing/2014/main" val="2781065854"/>
                    </a:ext>
                  </a:extLst>
                </a:gridCol>
                <a:gridCol w="1963374">
                  <a:extLst>
                    <a:ext uri="{9D8B030D-6E8A-4147-A177-3AD203B41FA5}">
                      <a16:colId xmlns:a16="http://schemas.microsoft.com/office/drawing/2014/main" val="2908501051"/>
                    </a:ext>
                  </a:extLst>
                </a:gridCol>
                <a:gridCol w="1963374">
                  <a:extLst>
                    <a:ext uri="{9D8B030D-6E8A-4147-A177-3AD203B41FA5}">
                      <a16:colId xmlns:a16="http://schemas.microsoft.com/office/drawing/2014/main" val="1613415411"/>
                    </a:ext>
                  </a:extLst>
                </a:gridCol>
                <a:gridCol w="1963374">
                  <a:extLst>
                    <a:ext uri="{9D8B030D-6E8A-4147-A177-3AD203B41FA5}">
                      <a16:colId xmlns:a16="http://schemas.microsoft.com/office/drawing/2014/main" val="2777887254"/>
                    </a:ext>
                  </a:extLst>
                </a:gridCol>
                <a:gridCol w="1963374">
                  <a:extLst>
                    <a:ext uri="{9D8B030D-6E8A-4147-A177-3AD203B41FA5}">
                      <a16:colId xmlns:a16="http://schemas.microsoft.com/office/drawing/2014/main" val="1105009068"/>
                    </a:ext>
                  </a:extLst>
                </a:gridCol>
                <a:gridCol w="1963374">
                  <a:extLst>
                    <a:ext uri="{9D8B030D-6E8A-4147-A177-3AD203B41FA5}">
                      <a16:colId xmlns:a16="http://schemas.microsoft.com/office/drawing/2014/main" val="1036112036"/>
                    </a:ext>
                  </a:extLst>
                </a:gridCol>
              </a:tblGrid>
              <a:tr h="5263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Borehole</a:t>
                      </a:r>
                      <a:endParaRPr lang="zh-CN" altLang="en-US" sz="27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4338" marR="104338" marT="52168" marB="521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BH1</a:t>
                      </a:r>
                      <a:endParaRPr lang="zh-CN" altLang="en-US" sz="27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4338" marR="104338" marT="52168" marB="521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BH3</a:t>
                      </a:r>
                      <a:endParaRPr lang="zh-CN" altLang="en-US" sz="27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4338" marR="104338" marT="52168" marB="521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BH5</a:t>
                      </a:r>
                      <a:endParaRPr lang="zh-CN" altLang="en-US" sz="27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4338" marR="104338" marT="52168" marB="521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BH9</a:t>
                      </a:r>
                      <a:endParaRPr lang="zh-CN" altLang="en-US" sz="27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4338" marR="104338" marT="52168" marB="521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Mean</a:t>
                      </a:r>
                      <a:endParaRPr lang="zh-CN" altLang="en-US" sz="27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4338" marR="104338" marT="52168" marB="52168" anchor="ctr"/>
                </a:tc>
                <a:extLst>
                  <a:ext uri="{0D108BD9-81ED-4DB2-BD59-A6C34878D82A}">
                    <a16:rowId xmlns:a16="http://schemas.microsoft.com/office/drawing/2014/main" val="3873300932"/>
                  </a:ext>
                </a:extLst>
              </a:tr>
              <a:tr h="5263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MR value</a:t>
                      </a:r>
                      <a:endParaRPr lang="zh-CN" altLang="en-US" sz="27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4338" marR="104338" marT="52168" marB="521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83.72%</a:t>
                      </a:r>
                      <a:endParaRPr lang="zh-CN" altLang="en-US" sz="27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4338" marR="104338" marT="52168" marB="521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54.90%</a:t>
                      </a:r>
                      <a:endParaRPr lang="zh-CN" altLang="en-US" sz="27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4338" marR="104338" marT="52168" marB="521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78.43%</a:t>
                      </a:r>
                      <a:endParaRPr lang="zh-CN" altLang="en-US" sz="27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4338" marR="104338" marT="52168" marB="521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70.59%</a:t>
                      </a:r>
                      <a:endParaRPr lang="zh-CN" altLang="en-US" sz="27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4338" marR="104338" marT="52168" marB="521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71.91%</a:t>
                      </a:r>
                      <a:endParaRPr lang="zh-CN" altLang="en-US" sz="27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4338" marR="104338" marT="52168" marB="52168" anchor="ctr"/>
                </a:tc>
                <a:extLst>
                  <a:ext uri="{0D108BD9-81ED-4DB2-BD59-A6C34878D82A}">
                    <a16:rowId xmlns:a16="http://schemas.microsoft.com/office/drawing/2014/main" val="2317000193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3CEB25CB-3D7D-4509-8849-D80AE263BFE1}"/>
              </a:ext>
            </a:extLst>
          </p:cNvPr>
          <p:cNvSpPr txBox="1"/>
          <p:nvPr/>
        </p:nvSpPr>
        <p:spPr>
          <a:xfrm>
            <a:off x="3230434" y="2772381"/>
            <a:ext cx="6166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Total information entropy=0.1149 </a:t>
            </a:r>
            <a:endParaRPr lang="zh-CN" altLang="en-US" sz="2400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B48B9575-6E03-B598-C9F0-80BADC63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634480"/>
            <a:ext cx="681778" cy="223520"/>
          </a:xfrm>
        </p:spPr>
        <p:txBody>
          <a:bodyPr/>
          <a:lstStyle/>
          <a:p>
            <a:fld id="{EEA5A86E-E351-470D-BABE-3EC73C5B081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6173D20-B2AB-437E-9DB7-9C17452FA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745" y="3185168"/>
            <a:ext cx="5270400" cy="252671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923F24F-BF8A-46A0-8C6B-675C4730A828}"/>
              </a:ext>
            </a:extLst>
          </p:cNvPr>
          <p:cNvSpPr txBox="1"/>
          <p:nvPr/>
        </p:nvSpPr>
        <p:spPr>
          <a:xfrm>
            <a:off x="2414980" y="5656538"/>
            <a:ext cx="16309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9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Top view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95E0369-1D6F-AE91-E95D-07D525BE68AE}"/>
              </a:ext>
            </a:extLst>
          </p:cNvPr>
          <p:cNvSpPr txBox="1"/>
          <p:nvPr/>
        </p:nvSpPr>
        <p:spPr>
          <a:xfrm>
            <a:off x="7697305" y="5649490"/>
            <a:ext cx="3792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Information entropy</a:t>
            </a:r>
            <a:endParaRPr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C6C0A1F-BB28-EDAF-5C04-AF97A1F25E14}"/>
              </a:ext>
            </a:extLst>
          </p:cNvPr>
          <p:cNvGrpSpPr/>
          <p:nvPr/>
        </p:nvGrpSpPr>
        <p:grpSpPr>
          <a:xfrm>
            <a:off x="387056" y="3167815"/>
            <a:ext cx="5926431" cy="2557495"/>
            <a:chOff x="307977" y="3529457"/>
            <a:chExt cx="5926431" cy="255749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F75A912-BA1E-4C1D-9408-D415EFF8F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8057" y="3529457"/>
              <a:ext cx="5706351" cy="237155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C40161B-235F-6D60-3892-D1E67680DEC3}"/>
                </a:ext>
              </a:extLst>
            </p:cNvPr>
            <p:cNvSpPr txBox="1"/>
            <p:nvPr/>
          </p:nvSpPr>
          <p:spPr>
            <a:xfrm>
              <a:off x="2696408" y="5717620"/>
              <a:ext cx="16309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Easting /m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9B594E6-17AC-67AD-B34D-FCEEB73B4FFA}"/>
                </a:ext>
              </a:extLst>
            </p:cNvPr>
            <p:cNvSpPr txBox="1"/>
            <p:nvPr/>
          </p:nvSpPr>
          <p:spPr>
            <a:xfrm rot="16200000">
              <a:off x="-322811" y="4436918"/>
              <a:ext cx="16309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Northing /m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文本框 72">
            <a:extLst>
              <a:ext uri="{FF2B5EF4-FFF2-40B4-BE49-F238E27FC236}">
                <a16:creationId xmlns:a16="http://schemas.microsoft.com/office/drawing/2014/main" id="{974B5074-437D-7817-9A44-F93FC5C553BA}"/>
              </a:ext>
            </a:extLst>
          </p:cNvPr>
          <p:cNvSpPr txBox="1"/>
          <p:nvPr/>
        </p:nvSpPr>
        <p:spPr>
          <a:xfrm>
            <a:off x="52387" y="6251459"/>
            <a:ext cx="120872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Uncertainty quantification of results using MR and IE.</a:t>
            </a:r>
          </a:p>
        </p:txBody>
      </p:sp>
    </p:spTree>
    <p:extLst>
      <p:ext uri="{BB962C8B-B14F-4D97-AF65-F5344CB8AC3E}">
        <p14:creationId xmlns:p14="http://schemas.microsoft.com/office/powerpoint/2010/main" val="730422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Content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形 6">
            <a:extLst>
              <a:ext uri="{FF2B5EF4-FFF2-40B4-BE49-F238E27FC236}">
                <a16:creationId xmlns:a16="http://schemas.microsoft.com/office/drawing/2014/main" id="{FC0DC3D7-B91D-4AE9-B2E3-4FE41982E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2707" y="168153"/>
            <a:ext cx="1637949" cy="452535"/>
          </a:xfrm>
          <a:prstGeom prst="rect">
            <a:avLst/>
          </a:prstGeom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52311" y="1897361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1477115" y="1889548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 statement and proposed framework 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52311" y="2852950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1477115" y="2845272"/>
            <a:ext cx="10276482" cy="723638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ML-based soil types classification using</a:t>
            </a:r>
            <a:r>
              <a:rPr lang="zh-CN" altLang="en-US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CPT</a:t>
            </a:r>
            <a:r>
              <a:rPr lang="zh-CN" altLang="en-US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39803" y="4764128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1477115" y="4763996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Uncertainty quantification of results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52311" y="933824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1477115" y="933824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4346D5B-E7F5-6598-9F12-18C876C62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11" y="3808539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15B9E53B-81D6-FCB1-5E03-0EE9AD914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115" y="3804634"/>
            <a:ext cx="10276482" cy="723638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29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Geologic uncertainty simulation using improved CMC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3E962E-CB00-6B9B-71F2-D0317FBFC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03" y="5719718"/>
            <a:ext cx="720000" cy="720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FB69B9AB-A6E4-E4A8-1851-6A461093F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115" y="5719718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39E0B920-7020-CFA4-2CFC-CF4A9045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634480"/>
            <a:ext cx="681778" cy="223520"/>
          </a:xfrm>
        </p:spPr>
        <p:txBody>
          <a:bodyPr/>
          <a:lstStyle/>
          <a:p>
            <a:fld id="{EEA5A86E-E351-470D-BABE-3EC73C5B081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6779288"/>
      </p:ext>
    </p:extLst>
  </p:cSld>
  <p:clrMapOvr>
    <a:masterClrMapping/>
  </p:clrMapOvr>
  <p:transition spd="slow" advTm="3029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3988" y="12498"/>
            <a:ext cx="5408282" cy="585215"/>
          </a:xfrm>
        </p:spPr>
        <p:txBody>
          <a:bodyPr/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结论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A86E-E351-470D-BABE-3EC73C5B081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95EB1294-8633-400A-8D1C-02C1E59B14EB}"/>
              </a:ext>
            </a:extLst>
          </p:cNvPr>
          <p:cNvSpPr txBox="1"/>
          <p:nvPr/>
        </p:nvSpPr>
        <p:spPr>
          <a:xfrm>
            <a:off x="495820" y="1206837"/>
            <a:ext cx="11173265" cy="559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Established a Random Forest model to classify the soil types using CPT data.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average accuracy of Random Forest model in testing set is 87.34%.  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improved 3D coupled Markov chain method</a:t>
            </a:r>
            <a:r>
              <a:rPr lang="en-US" altLang="zh-CN" sz="24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based on limited boreholes was presented. A new method for estimating the 3D horizontal transition probability matrix was present.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Matching rate index </a:t>
            </a:r>
            <a:r>
              <a:rPr lang="en-US" altLang="zh-CN" sz="24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 proposed to evaluate the accuracy of reserved testing boreholes.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average accuracy of the 4 testing boreholes is 71.91%.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rgbClr val="0000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C6DF826A-459D-4F2D-9089-A3B3C0ED48A2}"/>
              </a:ext>
            </a:extLst>
          </p:cNvPr>
          <p:cNvSpPr/>
          <p:nvPr/>
        </p:nvSpPr>
        <p:spPr>
          <a:xfrm>
            <a:off x="414997" y="1107136"/>
            <a:ext cx="11437034" cy="5204764"/>
          </a:xfrm>
          <a:prstGeom prst="roundRect">
            <a:avLst>
              <a:gd name="adj" fmla="val 7863"/>
            </a:avLst>
          </a:prstGeom>
          <a:noFill/>
          <a:ln w="28575">
            <a:solidFill>
              <a:srgbClr val="0000E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3547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Conclusion</a:t>
            </a:r>
          </a:p>
        </p:txBody>
      </p:sp>
      <p:pic>
        <p:nvPicPr>
          <p:cNvPr id="10" name="图形 6">
            <a:extLst>
              <a:ext uri="{FF2B5EF4-FFF2-40B4-BE49-F238E27FC236}">
                <a16:creationId xmlns:a16="http://schemas.microsoft.com/office/drawing/2014/main" id="{FC0DC3D7-B91D-4AE9-B2E3-4FE41982E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1605" y="147499"/>
            <a:ext cx="1637949" cy="45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26"/>
    </mc:Choice>
    <mc:Fallback xmlns="">
      <p:transition spd="slow" advTm="3142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3">
            <a:extLst>
              <a:ext uri="{FF2B5EF4-FFF2-40B4-BE49-F238E27FC236}">
                <a16:creationId xmlns:a16="http://schemas.microsoft.com/office/drawing/2014/main" id="{D0F10044-90AF-4BB6-862E-8723D18D47CA}"/>
              </a:ext>
            </a:extLst>
          </p:cNvPr>
          <p:cNvSpPr txBox="1"/>
          <p:nvPr/>
        </p:nvSpPr>
        <p:spPr>
          <a:xfrm>
            <a:off x="184729" y="64884"/>
            <a:ext cx="8465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岩石力学中的不确定性问题及机器学习策略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89087D6-43E6-4AE6-A00E-C62BB5DBA3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98"/>
          <a:stretch/>
        </p:blipFill>
        <p:spPr>
          <a:xfrm>
            <a:off x="5905500" y="255090"/>
            <a:ext cx="3280236" cy="99561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3" name="PA_库_矩形 6">
            <a:extLst>
              <a:ext uri="{FF2B5EF4-FFF2-40B4-BE49-F238E27FC236}">
                <a16:creationId xmlns:a16="http://schemas.microsoft.com/office/drawing/2014/main" id="{29606B7C-E8D6-9D73-C5F7-5182A41F5CA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3547" y="2028319"/>
            <a:ext cx="12192000" cy="2300009"/>
          </a:xfrm>
          <a:prstGeom prst="rect">
            <a:avLst/>
          </a:prstGeom>
          <a:solidFill>
            <a:srgbClr val="0000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8BF0BED1-E34E-8D6C-5CC7-444631B4E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98390" y="344431"/>
            <a:ext cx="2538754" cy="701412"/>
          </a:xfrm>
          <a:prstGeom prst="rect">
            <a:avLst/>
          </a:prstGeom>
        </p:spPr>
      </p:pic>
      <p:pic>
        <p:nvPicPr>
          <p:cNvPr id="6" name="Picture 4" descr="xin_090701021600796253967">
            <a:extLst>
              <a:ext uri="{FF2B5EF4-FFF2-40B4-BE49-F238E27FC236}">
                <a16:creationId xmlns:a16="http://schemas.microsoft.com/office/drawing/2014/main" id="{366EEFEF-B727-4D4E-338F-F2C66647D9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04" y="4041955"/>
            <a:ext cx="2139792" cy="275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C270E1EE-7355-55B5-D361-E63DA0677294}"/>
              </a:ext>
            </a:extLst>
          </p:cNvPr>
          <p:cNvSpPr txBox="1"/>
          <p:nvPr/>
        </p:nvSpPr>
        <p:spPr>
          <a:xfrm>
            <a:off x="1096153" y="2627387"/>
            <a:ext cx="997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zh-CN" sz="5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your attention!</a:t>
            </a:r>
            <a:endParaRPr lang="zh-CN" altLang="en-US" sz="5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49CF7FF2-A39D-245C-ED45-497CA432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634480"/>
            <a:ext cx="681778" cy="223520"/>
          </a:xfrm>
        </p:spPr>
        <p:txBody>
          <a:bodyPr/>
          <a:lstStyle/>
          <a:p>
            <a:fld id="{EEA5A86E-E351-470D-BABE-3EC73C5B081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58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9"/>
    </mc:Choice>
    <mc:Fallback xmlns="">
      <p:transition spd="slow" advTm="30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Content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形 6">
            <a:extLst>
              <a:ext uri="{FF2B5EF4-FFF2-40B4-BE49-F238E27FC236}">
                <a16:creationId xmlns:a16="http://schemas.microsoft.com/office/drawing/2014/main" id="{FC0DC3D7-B91D-4AE9-B2E3-4FE41982E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2707" y="168153"/>
            <a:ext cx="1637949" cy="452535"/>
          </a:xfrm>
          <a:prstGeom prst="rect">
            <a:avLst/>
          </a:prstGeom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52311" y="1897361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1477115" y="1889548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 statement and proposed framework 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52311" y="2852950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1477115" y="2845272"/>
            <a:ext cx="10276482" cy="723638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ML-based soil types classification using</a:t>
            </a:r>
            <a:r>
              <a:rPr lang="zh-CN" altLang="en-US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CPT</a:t>
            </a:r>
            <a:r>
              <a:rPr lang="zh-CN" altLang="en-US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39803" y="4764128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1477115" y="4763996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Uncertainty quantification of results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52311" y="933824"/>
            <a:ext cx="720000" cy="720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1477115" y="933824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</a:p>
        </p:txBody>
      </p:sp>
      <p:sp>
        <p:nvSpPr>
          <p:cNvPr id="1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4911" y="6634480"/>
            <a:ext cx="613542" cy="223520"/>
          </a:xfrm>
        </p:spPr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4346D5B-E7F5-6598-9F12-18C876C62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11" y="3808539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15B9E53B-81D6-FCB1-5E03-0EE9AD914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115" y="3804634"/>
            <a:ext cx="10276482" cy="723638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Geologic uncertainty simulation using improved CMC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3E962E-CB00-6B9B-71F2-D0317FBFC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03" y="5719718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FB69B9AB-A6E4-E4A8-1851-6A461093F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115" y="5719718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706210348"/>
      </p:ext>
    </p:extLst>
  </p:cSld>
  <p:clrMapOvr>
    <a:masterClrMapping/>
  </p:clrMapOvr>
  <p:transition spd="slow" advTm="3029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3988" y="12498"/>
            <a:ext cx="5408282" cy="585215"/>
          </a:xfrm>
        </p:spPr>
        <p:txBody>
          <a:bodyPr/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Background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图形 6">
            <a:extLst>
              <a:ext uri="{FF2B5EF4-FFF2-40B4-BE49-F238E27FC236}">
                <a16:creationId xmlns:a16="http://schemas.microsoft.com/office/drawing/2014/main" id="{FC0DC3D7-B91D-4AE9-B2E3-4FE41982E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2707" y="168153"/>
            <a:ext cx="1637949" cy="452535"/>
          </a:xfrm>
          <a:prstGeom prst="rect">
            <a:avLst/>
          </a:prstGeom>
        </p:spPr>
      </p:pic>
      <p:sp>
        <p:nvSpPr>
          <p:cNvPr id="17" name="AutoShape 2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4911" y="6634480"/>
            <a:ext cx="613542" cy="223520"/>
          </a:xfrm>
        </p:spPr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C4B646-0C77-E81D-88C4-64A3D6129BD2}"/>
              </a:ext>
            </a:extLst>
          </p:cNvPr>
          <p:cNvSpPr/>
          <p:nvPr/>
        </p:nvSpPr>
        <p:spPr>
          <a:xfrm>
            <a:off x="160512" y="860960"/>
            <a:ext cx="7597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Geological Uncertainty in Engineering 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BAF9D34-19C3-6E68-6C3C-1A981940990B}"/>
              </a:ext>
            </a:extLst>
          </p:cNvPr>
          <p:cNvSpPr/>
          <p:nvPr/>
        </p:nvSpPr>
        <p:spPr>
          <a:xfrm>
            <a:off x="1057882" y="3392401"/>
            <a:ext cx="1662872" cy="1350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CD240C3-1126-9C8E-13EA-CBE70A0D7694}"/>
              </a:ext>
            </a:extLst>
          </p:cNvPr>
          <p:cNvGrpSpPr/>
          <p:nvPr/>
        </p:nvGrpSpPr>
        <p:grpSpPr>
          <a:xfrm>
            <a:off x="6558462" y="1672422"/>
            <a:ext cx="5114134" cy="4277899"/>
            <a:chOff x="3024585" y="2384870"/>
            <a:chExt cx="5006449" cy="3521362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7935098-80CA-803F-6155-F6945D39BF29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5"/>
            <a:srcRect r="1466"/>
            <a:stretch/>
          </p:blipFill>
          <p:spPr>
            <a:xfrm>
              <a:off x="5726544" y="3562357"/>
              <a:ext cx="2228461" cy="1543324"/>
            </a:xfrm>
            <a:prstGeom prst="rect">
              <a:avLst/>
            </a:prstGeom>
          </p:spPr>
        </p:pic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60945CA8-92A0-7296-0949-EF8EAF79D8A8}"/>
                </a:ext>
              </a:extLst>
            </p:cNvPr>
            <p:cNvSpPr txBox="1"/>
            <p:nvPr/>
          </p:nvSpPr>
          <p:spPr>
            <a:xfrm>
              <a:off x="3572204" y="5241647"/>
              <a:ext cx="4025648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it-IT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ollapse in Sao Paulo, Brazil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2007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4754E843-80C9-276F-390D-27D92E0155E2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585" y="2401086"/>
              <a:ext cx="2674153" cy="2546484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A204434D-0597-AF05-F06B-BFEFDBB3AD3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59170" y="2384870"/>
              <a:ext cx="2228461" cy="1321772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58B864A6-3C4B-2F6F-240B-798922CF5559}"/>
                </a:ext>
              </a:extLst>
            </p:cNvPr>
            <p:cNvSpPr txBox="1"/>
            <p:nvPr/>
          </p:nvSpPr>
          <p:spPr>
            <a:xfrm>
              <a:off x="3038985" y="2429651"/>
              <a:ext cx="1197764" cy="36933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Accident</a:t>
              </a:r>
              <a:endPara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3F95250-A2FD-B192-F16D-97158867350D}"/>
                </a:ext>
              </a:extLst>
            </p:cNvPr>
            <p:cNvSpPr txBox="1"/>
            <p:nvPr/>
          </p:nvSpPr>
          <p:spPr>
            <a:xfrm>
              <a:off x="6720597" y="2480467"/>
              <a:ext cx="1188978" cy="36933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lIns="36000" rIns="36000" rtlCol="0">
              <a:spAutoFit/>
            </a:bodyPr>
            <a:lstStyle>
              <a:defPPr>
                <a:defRPr lang="zh-CN"/>
              </a:defPPr>
              <a:lvl1pPr>
                <a:defRPr b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i="0" dirty="0">
                  <a:solidFill>
                    <a:srgbClr val="101214"/>
                  </a:solidFill>
                  <a:effectLst/>
                </a:rPr>
                <a:t>Expected </a:t>
              </a:r>
              <a:endParaRPr lang="en-US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BFEEE04-74C6-266D-7770-910A0D5BEAB8}"/>
                </a:ext>
              </a:extLst>
            </p:cNvPr>
            <p:cNvSpPr txBox="1"/>
            <p:nvPr/>
          </p:nvSpPr>
          <p:spPr>
            <a:xfrm>
              <a:off x="7003626" y="3706244"/>
              <a:ext cx="842776" cy="36933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lIns="36000" rIns="36000" rtlCol="0">
              <a:spAutoFit/>
            </a:bodyPr>
            <a:lstStyle>
              <a:defPPr>
                <a:defRPr lang="zh-CN"/>
              </a:defPPr>
              <a:lvl1pPr>
                <a:defRPr b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/>
                <a:t>Actual</a:t>
              </a:r>
              <a:endParaRPr 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1AE9BCD-B8AB-DA02-B02D-3037B24A7B0F}"/>
                </a:ext>
              </a:extLst>
            </p:cNvPr>
            <p:cNvSpPr txBox="1"/>
            <p:nvPr/>
          </p:nvSpPr>
          <p:spPr>
            <a:xfrm>
              <a:off x="3080057" y="5584492"/>
              <a:ext cx="4950977" cy="321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0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1600" b="1" dirty="0">
                  <a:solidFill>
                    <a:srgbClr val="000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>
                  <a:solidFill>
                    <a:srgbClr val="0000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people death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tunnel shutdown for 2 years</a:t>
              </a:r>
            </a:p>
          </p:txBody>
        </p:sp>
        <p:sp>
          <p:nvSpPr>
            <p:cNvPr id="32" name="箭头: 右 58">
              <a:extLst>
                <a:ext uri="{FF2B5EF4-FFF2-40B4-BE49-F238E27FC236}">
                  <a16:creationId xmlns:a16="http://schemas.microsoft.com/office/drawing/2014/main" id="{B8C2A306-C1BC-B1D4-1D41-453DE4AC3EF5}"/>
                </a:ext>
              </a:extLst>
            </p:cNvPr>
            <p:cNvSpPr/>
            <p:nvPr/>
          </p:nvSpPr>
          <p:spPr>
            <a:xfrm rot="5400000">
              <a:off x="6553246" y="3451978"/>
              <a:ext cx="223838" cy="394463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193" name="图片 19">
            <a:extLst>
              <a:ext uri="{FF2B5EF4-FFF2-40B4-BE49-F238E27FC236}">
                <a16:creationId xmlns:a16="http://schemas.microsoft.com/office/drawing/2014/main" id="{34F79A47-5F00-B143-B91D-C015B33E6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2" y="1672422"/>
            <a:ext cx="5012987" cy="34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F62E498-6176-8B97-2ACB-46AE33895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0" y="5190419"/>
            <a:ext cx="5266375" cy="7013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Types of ground-related problems encountered during construction </a:t>
            </a:r>
            <a:r>
              <a:rPr lang="en-US" altLang="zh-CN" sz="16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(Clayton, 2001)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201D8E2-FDDF-55E2-0482-F2AED4014109}"/>
              </a:ext>
            </a:extLst>
          </p:cNvPr>
          <p:cNvSpPr/>
          <p:nvPr/>
        </p:nvSpPr>
        <p:spPr>
          <a:xfrm>
            <a:off x="0" y="6159308"/>
            <a:ext cx="12192000" cy="70134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21DB77C4-178F-0562-B596-C06CDC6F7962}"/>
              </a:ext>
            </a:extLst>
          </p:cNvPr>
          <p:cNvSpPr txBox="1"/>
          <p:nvPr/>
        </p:nvSpPr>
        <p:spPr>
          <a:xfrm>
            <a:off x="52387" y="6263470"/>
            <a:ext cx="120872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Geological Uncertainty is main cause of underground construction risk. 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0282E30-A488-9E75-57F6-3395A4AC5EB7}"/>
              </a:ext>
            </a:extLst>
          </p:cNvPr>
          <p:cNvSpPr/>
          <p:nvPr/>
        </p:nvSpPr>
        <p:spPr>
          <a:xfrm>
            <a:off x="4252686" y="1672422"/>
            <a:ext cx="1407853" cy="920198"/>
          </a:xfrm>
          <a:prstGeom prst="roundRect">
            <a:avLst/>
          </a:prstGeom>
          <a:noFill/>
          <a:ln w="412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CE2062D-99E7-2D2D-D2F4-DC2DFAD4982D}"/>
              </a:ext>
            </a:extLst>
          </p:cNvPr>
          <p:cNvSpPr txBox="1"/>
          <p:nvPr/>
        </p:nvSpPr>
        <p:spPr>
          <a:xfrm>
            <a:off x="5012347" y="269678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5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Content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形 6">
            <a:extLst>
              <a:ext uri="{FF2B5EF4-FFF2-40B4-BE49-F238E27FC236}">
                <a16:creationId xmlns:a16="http://schemas.microsoft.com/office/drawing/2014/main" id="{FC0DC3D7-B91D-4AE9-B2E3-4FE41982E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2707" y="168153"/>
            <a:ext cx="1637949" cy="452535"/>
          </a:xfrm>
          <a:prstGeom prst="rect">
            <a:avLst/>
          </a:prstGeom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52311" y="1897361"/>
            <a:ext cx="720000" cy="72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1477115" y="1889548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 statement and proposed framework 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52311" y="2852950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1477115" y="2845272"/>
            <a:ext cx="10276482" cy="723638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ML-based soil types classification using</a:t>
            </a:r>
            <a:r>
              <a:rPr lang="zh-CN" altLang="en-US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CPT</a:t>
            </a:r>
            <a:r>
              <a:rPr lang="zh-CN" altLang="en-US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39803" y="4764128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1477115" y="4763996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Uncertainty quantification of results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52311" y="933824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1477115" y="933824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4346D5B-E7F5-6598-9F12-18C876C62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11" y="3808539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15B9E53B-81D6-FCB1-5E03-0EE9AD914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115" y="3804634"/>
            <a:ext cx="10276482" cy="723638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9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Geologic uncertainty simulation using improved CMC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3E962E-CB00-6B9B-71F2-D0317FBFC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03" y="5719718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FB69B9AB-A6E4-E4A8-1851-6A461093F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115" y="5719718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AFBBFFAD-C6F6-F0EE-800D-25F055A3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634480"/>
            <a:ext cx="681778" cy="223520"/>
          </a:xfrm>
        </p:spPr>
        <p:txBody>
          <a:bodyPr/>
          <a:lstStyle/>
          <a:p>
            <a:fld id="{EEA5A86E-E351-470D-BABE-3EC73C5B08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892615"/>
      </p:ext>
    </p:extLst>
  </p:cSld>
  <p:clrMapOvr>
    <a:masterClrMapping/>
  </p:clrMapOvr>
  <p:transition spd="slow" advTm="3029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3988" y="12498"/>
            <a:ext cx="5408282" cy="585215"/>
          </a:xfrm>
        </p:spPr>
        <p:txBody>
          <a:bodyPr/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Problem statement and proposed framework </a:t>
            </a:r>
          </a:p>
        </p:txBody>
      </p:sp>
      <p:pic>
        <p:nvPicPr>
          <p:cNvPr id="36" name="图形 6">
            <a:extLst>
              <a:ext uri="{FF2B5EF4-FFF2-40B4-BE49-F238E27FC236}">
                <a16:creationId xmlns:a16="http://schemas.microsoft.com/office/drawing/2014/main" id="{FC0DC3D7-B91D-4AE9-B2E3-4FE41982E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2707" y="168153"/>
            <a:ext cx="1637949" cy="452535"/>
          </a:xfrm>
          <a:prstGeom prst="rect">
            <a:avLst/>
          </a:prstGeom>
        </p:spPr>
      </p:pic>
      <p:sp>
        <p:nvSpPr>
          <p:cNvPr id="17" name="AutoShape 2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C4B646-0C77-E81D-88C4-64A3D6129BD2}"/>
              </a:ext>
            </a:extLst>
          </p:cNvPr>
          <p:cNvSpPr/>
          <p:nvPr/>
        </p:nvSpPr>
        <p:spPr>
          <a:xfrm>
            <a:off x="358775" y="895730"/>
            <a:ext cx="4212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Dataset description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BAF9D34-19C3-6E68-6C3C-1A981940990B}"/>
              </a:ext>
            </a:extLst>
          </p:cNvPr>
          <p:cNvSpPr/>
          <p:nvPr/>
        </p:nvSpPr>
        <p:spPr>
          <a:xfrm>
            <a:off x="1057882" y="3297151"/>
            <a:ext cx="1662872" cy="1350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A78BDA0-E97B-B559-C95A-58DBE6188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05" y="1418950"/>
            <a:ext cx="8410637" cy="3945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C5D98CC-0505-487A-AB55-971C6DA1B7A2}"/>
              </a:ext>
            </a:extLst>
          </p:cNvPr>
          <p:cNvSpPr/>
          <p:nvPr/>
        </p:nvSpPr>
        <p:spPr>
          <a:xfrm>
            <a:off x="891034" y="5565933"/>
            <a:ext cx="12013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Data:  </a:t>
            </a:r>
            <a:r>
              <a:rPr lang="zh-CN" altLang="en-US" sz="2400" b="1" dirty="0">
                <a:solidFill>
                  <a:srgbClr val="0000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provides 26 CPT soundings and 5 boreholes </a:t>
            </a:r>
            <a:r>
              <a:rPr lang="en-US" altLang="zh-CN" sz="2400" b="1" dirty="0">
                <a:solidFill>
                  <a:srgbClr val="0000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(2,4,6,7,8)</a:t>
            </a:r>
            <a:r>
              <a:rPr lang="zh-CN" altLang="en-US" sz="2400" b="1" dirty="0">
                <a:solidFill>
                  <a:srgbClr val="0000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endParaRPr lang="en-US" altLang="zh-CN" sz="2400" b="1" dirty="0">
              <a:solidFill>
                <a:srgbClr val="00009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F9951C-513C-059B-33A9-561372229D7B}"/>
              </a:ext>
            </a:extLst>
          </p:cNvPr>
          <p:cNvSpPr/>
          <p:nvPr/>
        </p:nvSpPr>
        <p:spPr>
          <a:xfrm>
            <a:off x="891034" y="6051737"/>
            <a:ext cx="12013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Aim: </a:t>
            </a:r>
            <a:r>
              <a:rPr lang="zh-CN" altLang="en-US" sz="2400" b="1" dirty="0">
                <a:solidFill>
                  <a:srgbClr val="0000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predict soil stratification at 4 reserved boreholes </a:t>
            </a:r>
            <a:r>
              <a:rPr lang="en-US" altLang="zh-CN" sz="2400" b="1" dirty="0">
                <a:solidFill>
                  <a:srgbClr val="0000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(BH1,3,5,9)</a:t>
            </a:r>
            <a:endParaRPr lang="zh-CN" altLang="en-US" sz="2400" b="1" dirty="0">
              <a:solidFill>
                <a:srgbClr val="00009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AF697B9E-BFDA-EF64-3345-18F03A93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634480"/>
            <a:ext cx="681778" cy="223520"/>
          </a:xfrm>
        </p:spPr>
        <p:txBody>
          <a:bodyPr/>
          <a:lstStyle/>
          <a:p>
            <a:fld id="{EEA5A86E-E351-470D-BABE-3EC73C5B08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132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3988" y="12498"/>
            <a:ext cx="5408282" cy="585215"/>
          </a:xfrm>
        </p:spPr>
        <p:txBody>
          <a:bodyPr/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Problem statement and proposed framework </a:t>
            </a:r>
          </a:p>
        </p:txBody>
      </p:sp>
      <p:pic>
        <p:nvPicPr>
          <p:cNvPr id="36" name="图形 6">
            <a:extLst>
              <a:ext uri="{FF2B5EF4-FFF2-40B4-BE49-F238E27FC236}">
                <a16:creationId xmlns:a16="http://schemas.microsoft.com/office/drawing/2014/main" id="{FC0DC3D7-B91D-4AE9-B2E3-4FE41982E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2707" y="168153"/>
            <a:ext cx="1637949" cy="452535"/>
          </a:xfrm>
          <a:prstGeom prst="rect">
            <a:avLst/>
          </a:prstGeom>
        </p:spPr>
      </p:pic>
      <p:sp>
        <p:nvSpPr>
          <p:cNvPr id="17" name="AutoShape 2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C4B646-0C77-E81D-88C4-64A3D6129BD2}"/>
              </a:ext>
            </a:extLst>
          </p:cNvPr>
          <p:cNvSpPr/>
          <p:nvPr/>
        </p:nvSpPr>
        <p:spPr>
          <a:xfrm>
            <a:off x="160512" y="860960"/>
            <a:ext cx="8188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Proposed framework in this competition  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BAF9D34-19C3-6E68-6C3C-1A981940990B}"/>
              </a:ext>
            </a:extLst>
          </p:cNvPr>
          <p:cNvSpPr/>
          <p:nvPr/>
        </p:nvSpPr>
        <p:spPr>
          <a:xfrm>
            <a:off x="1035939" y="3515973"/>
            <a:ext cx="1662872" cy="1350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E46F7BD-DD18-474A-9971-012474B6E7D9}"/>
              </a:ext>
            </a:extLst>
          </p:cNvPr>
          <p:cNvCxnSpPr>
            <a:cxnSpLocks/>
          </p:cNvCxnSpPr>
          <p:nvPr/>
        </p:nvCxnSpPr>
        <p:spPr>
          <a:xfrm>
            <a:off x="6096000" y="1384180"/>
            <a:ext cx="0" cy="5167091"/>
          </a:xfrm>
          <a:prstGeom prst="line">
            <a:avLst/>
          </a:prstGeom>
          <a:ln>
            <a:solidFill>
              <a:srgbClr val="82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A5BB680-9A51-4B1D-9858-A21A8022666D}"/>
              </a:ext>
            </a:extLst>
          </p:cNvPr>
          <p:cNvCxnSpPr>
            <a:cxnSpLocks/>
          </p:cNvCxnSpPr>
          <p:nvPr/>
        </p:nvCxnSpPr>
        <p:spPr>
          <a:xfrm>
            <a:off x="165181" y="3733639"/>
            <a:ext cx="11817752" cy="0"/>
          </a:xfrm>
          <a:prstGeom prst="line">
            <a:avLst/>
          </a:prstGeom>
          <a:ln>
            <a:solidFill>
              <a:srgbClr val="82B2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F9C33E57-9653-46B1-810B-DB59641158D4}"/>
              </a:ext>
            </a:extLst>
          </p:cNvPr>
          <p:cNvSpPr/>
          <p:nvPr/>
        </p:nvSpPr>
        <p:spPr>
          <a:xfrm>
            <a:off x="416566" y="1339674"/>
            <a:ext cx="5082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Merge soil types from borehole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F535024-8B3F-47AA-8FEB-626674F08F2F}"/>
              </a:ext>
            </a:extLst>
          </p:cNvPr>
          <p:cNvSpPr/>
          <p:nvPr/>
        </p:nvSpPr>
        <p:spPr>
          <a:xfrm>
            <a:off x="6974851" y="1298400"/>
            <a:ext cx="5319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Use ML to classify CPT soil types 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3DFBE83-F551-428A-87EC-167FA62209E1}"/>
              </a:ext>
            </a:extLst>
          </p:cNvPr>
          <p:cNvSpPr/>
          <p:nvPr/>
        </p:nvSpPr>
        <p:spPr>
          <a:xfrm>
            <a:off x="739607" y="3782353"/>
            <a:ext cx="6253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Reconstructing stratigraphy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CF72A37-A75E-4D6A-9F64-0E3303363E59}"/>
              </a:ext>
            </a:extLst>
          </p:cNvPr>
          <p:cNvSpPr/>
          <p:nvPr/>
        </p:nvSpPr>
        <p:spPr>
          <a:xfrm>
            <a:off x="7139271" y="3747933"/>
            <a:ext cx="5171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Uncertainty quantification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CE86F48-52FB-4EA6-AE88-1EEB75E35551}"/>
              </a:ext>
            </a:extLst>
          </p:cNvPr>
          <p:cNvSpPr txBox="1"/>
          <p:nvPr/>
        </p:nvSpPr>
        <p:spPr>
          <a:xfrm>
            <a:off x="5862829" y="342456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</a:t>
            </a:r>
            <a:endParaRPr lang="zh-CN" altLang="en-US" sz="16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55CC0DA-22CD-416D-B237-C0A74443430E}"/>
              </a:ext>
            </a:extLst>
          </p:cNvPr>
          <p:cNvSpPr txBox="1"/>
          <p:nvPr/>
        </p:nvSpPr>
        <p:spPr>
          <a:xfrm>
            <a:off x="6055868" y="342456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</a:t>
            </a:r>
            <a:endParaRPr lang="zh-CN" altLang="en-US" sz="16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7533B51-4EC5-4340-976A-5BD4A9D75DB4}"/>
              </a:ext>
            </a:extLst>
          </p:cNvPr>
          <p:cNvSpPr txBox="1"/>
          <p:nvPr/>
        </p:nvSpPr>
        <p:spPr>
          <a:xfrm>
            <a:off x="5858264" y="369800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3</a:t>
            </a:r>
            <a:endParaRPr lang="zh-CN" altLang="en-US" sz="16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B8EB83C-D533-4F4A-BB7D-FDEC511DDD3B}"/>
              </a:ext>
            </a:extLst>
          </p:cNvPr>
          <p:cNvSpPr txBox="1"/>
          <p:nvPr/>
        </p:nvSpPr>
        <p:spPr>
          <a:xfrm>
            <a:off x="6051303" y="369800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4</a:t>
            </a:r>
            <a:endParaRPr lang="zh-CN" altLang="en-US" sz="1600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47DB08C3-1C6E-4F13-8D04-49DE594BB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39511"/>
              </p:ext>
            </p:extLst>
          </p:nvPr>
        </p:nvGraphicFramePr>
        <p:xfrm>
          <a:off x="540022" y="1849997"/>
          <a:ext cx="5224986" cy="1344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54">
                  <a:extLst>
                    <a:ext uri="{9D8B030D-6E8A-4147-A177-3AD203B41FA5}">
                      <a16:colId xmlns:a16="http://schemas.microsoft.com/office/drawing/2014/main" val="4111575843"/>
                    </a:ext>
                  </a:extLst>
                </a:gridCol>
                <a:gridCol w="580554">
                  <a:extLst>
                    <a:ext uri="{9D8B030D-6E8A-4147-A177-3AD203B41FA5}">
                      <a16:colId xmlns:a16="http://schemas.microsoft.com/office/drawing/2014/main" val="141050684"/>
                    </a:ext>
                  </a:extLst>
                </a:gridCol>
                <a:gridCol w="580554">
                  <a:extLst>
                    <a:ext uri="{9D8B030D-6E8A-4147-A177-3AD203B41FA5}">
                      <a16:colId xmlns:a16="http://schemas.microsoft.com/office/drawing/2014/main" val="2562712503"/>
                    </a:ext>
                  </a:extLst>
                </a:gridCol>
                <a:gridCol w="580554">
                  <a:extLst>
                    <a:ext uri="{9D8B030D-6E8A-4147-A177-3AD203B41FA5}">
                      <a16:colId xmlns:a16="http://schemas.microsoft.com/office/drawing/2014/main" val="1270468219"/>
                    </a:ext>
                  </a:extLst>
                </a:gridCol>
                <a:gridCol w="580554">
                  <a:extLst>
                    <a:ext uri="{9D8B030D-6E8A-4147-A177-3AD203B41FA5}">
                      <a16:colId xmlns:a16="http://schemas.microsoft.com/office/drawing/2014/main" val="788458708"/>
                    </a:ext>
                  </a:extLst>
                </a:gridCol>
                <a:gridCol w="580554">
                  <a:extLst>
                    <a:ext uri="{9D8B030D-6E8A-4147-A177-3AD203B41FA5}">
                      <a16:colId xmlns:a16="http://schemas.microsoft.com/office/drawing/2014/main" val="2087685072"/>
                    </a:ext>
                  </a:extLst>
                </a:gridCol>
                <a:gridCol w="580554">
                  <a:extLst>
                    <a:ext uri="{9D8B030D-6E8A-4147-A177-3AD203B41FA5}">
                      <a16:colId xmlns:a16="http://schemas.microsoft.com/office/drawing/2014/main" val="3619317518"/>
                    </a:ext>
                  </a:extLst>
                </a:gridCol>
                <a:gridCol w="580554">
                  <a:extLst>
                    <a:ext uri="{9D8B030D-6E8A-4147-A177-3AD203B41FA5}">
                      <a16:colId xmlns:a16="http://schemas.microsoft.com/office/drawing/2014/main" val="3341350294"/>
                    </a:ext>
                  </a:extLst>
                </a:gridCol>
                <a:gridCol w="580554">
                  <a:extLst>
                    <a:ext uri="{9D8B030D-6E8A-4147-A177-3AD203B41FA5}">
                      <a16:colId xmlns:a16="http://schemas.microsoft.com/office/drawing/2014/main" val="1511527297"/>
                    </a:ext>
                  </a:extLst>
                </a:gridCol>
              </a:tblGrid>
              <a:tr h="604119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GW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GP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GM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ML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OL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Pt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SW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SP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SM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24956"/>
                  </a:ext>
                </a:extLst>
              </a:tr>
              <a:tr h="7400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Pt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SC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SM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932474"/>
                  </a:ext>
                </a:extLst>
              </a:tr>
            </a:tbl>
          </a:graphicData>
        </a:graphic>
      </p:graphicFrame>
      <p:sp>
        <p:nvSpPr>
          <p:cNvPr id="30" name="文本框 29">
            <a:extLst>
              <a:ext uri="{FF2B5EF4-FFF2-40B4-BE49-F238E27FC236}">
                <a16:creationId xmlns:a16="http://schemas.microsoft.com/office/drawing/2014/main" id="{DB661F36-6964-44B7-AF98-3FDD06B14824}"/>
              </a:ext>
            </a:extLst>
          </p:cNvPr>
          <p:cNvSpPr txBox="1"/>
          <p:nvPr/>
        </p:nvSpPr>
        <p:spPr>
          <a:xfrm>
            <a:off x="607554" y="3236409"/>
            <a:ext cx="5356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More rational and easy clustering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4FDA909F-DBD1-4FB4-9DB2-0C9BAA28E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335" y="4280502"/>
            <a:ext cx="4216175" cy="1644507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AD15BAE3-3DD2-4776-A28B-1BDCFC6FE515}"/>
              </a:ext>
            </a:extLst>
          </p:cNvPr>
          <p:cNvSpPr/>
          <p:nvPr/>
        </p:nvSpPr>
        <p:spPr>
          <a:xfrm>
            <a:off x="246826" y="6031242"/>
            <a:ext cx="846502" cy="260752"/>
          </a:xfrm>
          <a:prstGeom prst="rect">
            <a:avLst/>
          </a:prstGeom>
          <a:noFill/>
          <a:ln w="19050">
            <a:solidFill>
              <a:srgbClr val="000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Data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3F658BE-8578-411A-BFA4-6C320C6113D5}"/>
              </a:ext>
            </a:extLst>
          </p:cNvPr>
          <p:cNvSpPr/>
          <p:nvPr/>
        </p:nvSpPr>
        <p:spPr>
          <a:xfrm>
            <a:off x="1629371" y="6030419"/>
            <a:ext cx="970171" cy="260752"/>
          </a:xfrm>
          <a:prstGeom prst="rect">
            <a:avLst/>
          </a:prstGeom>
          <a:noFill/>
          <a:ln w="19050">
            <a:solidFill>
              <a:srgbClr val="000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Element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B96F0C80-7309-4E3F-B896-5401C9BAA8E6}"/>
              </a:ext>
            </a:extLst>
          </p:cNvPr>
          <p:cNvSpPr/>
          <p:nvPr/>
        </p:nvSpPr>
        <p:spPr>
          <a:xfrm>
            <a:off x="3143772" y="6031242"/>
            <a:ext cx="846501" cy="260752"/>
          </a:xfrm>
          <a:prstGeom prst="rect">
            <a:avLst/>
          </a:prstGeom>
          <a:noFill/>
          <a:ln w="19050">
            <a:solidFill>
              <a:srgbClr val="000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MSE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820E6883-2F9C-4C91-A1CE-82349FAC479B}"/>
              </a:ext>
            </a:extLst>
          </p:cNvPr>
          <p:cNvSpPr/>
          <p:nvPr/>
        </p:nvSpPr>
        <p:spPr>
          <a:xfrm>
            <a:off x="4509876" y="6030419"/>
            <a:ext cx="1022393" cy="260752"/>
          </a:xfrm>
          <a:prstGeom prst="rect">
            <a:avLst/>
          </a:prstGeom>
          <a:noFill/>
          <a:ln w="19050">
            <a:solidFill>
              <a:srgbClr val="000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ICMC3D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7" name="箭头: 右 66">
            <a:extLst>
              <a:ext uri="{FF2B5EF4-FFF2-40B4-BE49-F238E27FC236}">
                <a16:creationId xmlns:a16="http://schemas.microsoft.com/office/drawing/2014/main" id="{3E16C14C-1C5D-4035-A27B-7215EE2B0263}"/>
              </a:ext>
            </a:extLst>
          </p:cNvPr>
          <p:cNvSpPr/>
          <p:nvPr/>
        </p:nvSpPr>
        <p:spPr>
          <a:xfrm>
            <a:off x="1128477" y="6071807"/>
            <a:ext cx="478301" cy="177976"/>
          </a:xfrm>
          <a:prstGeom prst="rightArrow">
            <a:avLst/>
          </a:prstGeom>
          <a:solidFill>
            <a:srgbClr val="00009E"/>
          </a:solidFill>
          <a:ln>
            <a:solidFill>
              <a:srgbClr val="000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箭头: 右 71">
            <a:extLst>
              <a:ext uri="{FF2B5EF4-FFF2-40B4-BE49-F238E27FC236}">
                <a16:creationId xmlns:a16="http://schemas.microsoft.com/office/drawing/2014/main" id="{CA096654-B779-4016-95DF-00837FD862B3}"/>
              </a:ext>
            </a:extLst>
          </p:cNvPr>
          <p:cNvSpPr/>
          <p:nvPr/>
        </p:nvSpPr>
        <p:spPr>
          <a:xfrm>
            <a:off x="2645316" y="6067460"/>
            <a:ext cx="478301" cy="177976"/>
          </a:xfrm>
          <a:prstGeom prst="rightArrow">
            <a:avLst/>
          </a:prstGeom>
          <a:solidFill>
            <a:srgbClr val="00009E"/>
          </a:solidFill>
          <a:ln>
            <a:solidFill>
              <a:srgbClr val="000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箭头: 右 73">
            <a:extLst>
              <a:ext uri="{FF2B5EF4-FFF2-40B4-BE49-F238E27FC236}">
                <a16:creationId xmlns:a16="http://schemas.microsoft.com/office/drawing/2014/main" id="{BEDA4D81-0B60-4A8F-98E2-39DC51139190}"/>
              </a:ext>
            </a:extLst>
          </p:cNvPr>
          <p:cNvSpPr/>
          <p:nvPr/>
        </p:nvSpPr>
        <p:spPr>
          <a:xfrm>
            <a:off x="4010428" y="6073851"/>
            <a:ext cx="478301" cy="177976"/>
          </a:xfrm>
          <a:prstGeom prst="rightArrow">
            <a:avLst/>
          </a:prstGeom>
          <a:solidFill>
            <a:srgbClr val="00009E"/>
          </a:solidFill>
          <a:ln>
            <a:solidFill>
              <a:srgbClr val="000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id="{D4FF5554-675D-44E1-BC75-F331AAC45D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126" y="4357776"/>
            <a:ext cx="3307537" cy="1854871"/>
          </a:xfrm>
          <a:prstGeom prst="rect">
            <a:avLst/>
          </a:prstGeom>
        </p:spPr>
      </p:pic>
      <p:sp>
        <p:nvSpPr>
          <p:cNvPr id="77" name="矩形 76">
            <a:extLst>
              <a:ext uri="{FF2B5EF4-FFF2-40B4-BE49-F238E27FC236}">
                <a16:creationId xmlns:a16="http://schemas.microsoft.com/office/drawing/2014/main" id="{D4AFE503-2DD2-4D80-A614-70EE2B3636CD}"/>
              </a:ext>
            </a:extLst>
          </p:cNvPr>
          <p:cNvSpPr/>
          <p:nvPr/>
        </p:nvSpPr>
        <p:spPr>
          <a:xfrm>
            <a:off x="9436033" y="5513477"/>
            <a:ext cx="2874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</a:rPr>
              <a:t>Match predictions with test boreholes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F296A863-B48B-4560-A74D-1E73D6F7B70B}"/>
              </a:ext>
            </a:extLst>
          </p:cNvPr>
          <p:cNvSpPr/>
          <p:nvPr/>
        </p:nvSpPr>
        <p:spPr>
          <a:xfrm>
            <a:off x="9397346" y="4167118"/>
            <a:ext cx="284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3D</a:t>
            </a:r>
            <a:r>
              <a:rPr lang="zh-CN" altLang="en-US" sz="2400" b="1" dirty="0">
                <a:solidFill>
                  <a:srgbClr val="C00000"/>
                </a:solidFill>
              </a:rPr>
              <a:t> entropy-based modeling 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79" name="箭头: 右 78">
            <a:extLst>
              <a:ext uri="{FF2B5EF4-FFF2-40B4-BE49-F238E27FC236}">
                <a16:creationId xmlns:a16="http://schemas.microsoft.com/office/drawing/2014/main" id="{0867E468-2CF0-4E47-83D6-DF2DD244FE6D}"/>
              </a:ext>
            </a:extLst>
          </p:cNvPr>
          <p:cNvSpPr/>
          <p:nvPr/>
        </p:nvSpPr>
        <p:spPr>
          <a:xfrm rot="5400000">
            <a:off x="10524488" y="5148278"/>
            <a:ext cx="478301" cy="177976"/>
          </a:xfrm>
          <a:prstGeom prst="rightArrow">
            <a:avLst/>
          </a:prstGeom>
          <a:solidFill>
            <a:srgbClr val="00009E"/>
          </a:solidFill>
          <a:ln>
            <a:solidFill>
              <a:srgbClr val="000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 descr="python实现随机森林遥感图像分类 - 知乎">
            <a:extLst>
              <a:ext uri="{FF2B5EF4-FFF2-40B4-BE49-F238E27FC236}">
                <a16:creationId xmlns:a16="http://schemas.microsoft.com/office/drawing/2014/main" id="{D19380CF-F774-48B9-BE5A-D617F33AC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46" y="1803454"/>
            <a:ext cx="4074815" cy="174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矩形 81">
            <a:extLst>
              <a:ext uri="{FF2B5EF4-FFF2-40B4-BE49-F238E27FC236}">
                <a16:creationId xmlns:a16="http://schemas.microsoft.com/office/drawing/2014/main" id="{C680082D-5711-4E0C-B7A5-9D93DA761A92}"/>
              </a:ext>
            </a:extLst>
          </p:cNvPr>
          <p:cNvSpPr/>
          <p:nvPr/>
        </p:nvSpPr>
        <p:spPr>
          <a:xfrm>
            <a:off x="9841188" y="3127417"/>
            <a:ext cx="2066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Forest</a:t>
            </a:r>
          </a:p>
        </p:txBody>
      </p:sp>
      <p:sp>
        <p:nvSpPr>
          <p:cNvPr id="81" name="箭头: 上弧形 80">
            <a:extLst>
              <a:ext uri="{FF2B5EF4-FFF2-40B4-BE49-F238E27FC236}">
                <a16:creationId xmlns:a16="http://schemas.microsoft.com/office/drawing/2014/main" id="{0EE8D657-771F-441C-B40A-017E63B46C2D}"/>
              </a:ext>
            </a:extLst>
          </p:cNvPr>
          <p:cNvSpPr/>
          <p:nvPr/>
        </p:nvSpPr>
        <p:spPr>
          <a:xfrm>
            <a:off x="5825622" y="1664950"/>
            <a:ext cx="1283577" cy="514389"/>
          </a:xfrm>
          <a:prstGeom prst="curvedDownArrow">
            <a:avLst/>
          </a:prstGeom>
          <a:solidFill>
            <a:srgbClr val="FFC00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952DF9BF-3860-48FA-9FAE-43B1BDE7FF0C}"/>
              </a:ext>
            </a:extLst>
          </p:cNvPr>
          <p:cNvSpPr/>
          <p:nvPr/>
        </p:nvSpPr>
        <p:spPr>
          <a:xfrm>
            <a:off x="6704654" y="3096068"/>
            <a:ext cx="1167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Classify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68A2A506-0E58-5452-EF45-B9CBDECA71FA}"/>
              </a:ext>
            </a:extLst>
          </p:cNvPr>
          <p:cNvSpPr/>
          <p:nvPr/>
        </p:nvSpPr>
        <p:spPr>
          <a:xfrm>
            <a:off x="5527500" y="3127104"/>
            <a:ext cx="1156293" cy="1111091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4A8C3E3-59B4-3C79-1027-A2A8F66E3CC5}"/>
              </a:ext>
            </a:extLst>
          </p:cNvPr>
          <p:cNvCxnSpPr>
            <a:stCxn id="4" idx="0"/>
            <a:endCxn id="4" idx="4"/>
          </p:cNvCxnSpPr>
          <p:nvPr/>
        </p:nvCxnSpPr>
        <p:spPr>
          <a:xfrm>
            <a:off x="6105647" y="3127104"/>
            <a:ext cx="0" cy="1111091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6A47BCA-54C8-6EF3-04F0-F1F7319A9098}"/>
              </a:ext>
            </a:extLst>
          </p:cNvPr>
          <p:cNvCxnSpPr>
            <a:cxnSpLocks/>
            <a:stCxn id="4" idx="2"/>
            <a:endCxn id="4" idx="6"/>
          </p:cNvCxnSpPr>
          <p:nvPr/>
        </p:nvCxnSpPr>
        <p:spPr>
          <a:xfrm>
            <a:off x="5527500" y="3682650"/>
            <a:ext cx="1156293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A67532B-078E-CF7A-A2E9-7D7C54D906E6}"/>
              </a:ext>
            </a:extLst>
          </p:cNvPr>
          <p:cNvSpPr txBox="1"/>
          <p:nvPr/>
        </p:nvSpPr>
        <p:spPr>
          <a:xfrm>
            <a:off x="5672233" y="3218521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3739128-21DD-8492-B4BA-BA50F1A1A83C}"/>
              </a:ext>
            </a:extLst>
          </p:cNvPr>
          <p:cNvSpPr txBox="1"/>
          <p:nvPr/>
        </p:nvSpPr>
        <p:spPr>
          <a:xfrm>
            <a:off x="6166262" y="320563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787B59E-EACE-EB7A-E30A-D823423CB97C}"/>
              </a:ext>
            </a:extLst>
          </p:cNvPr>
          <p:cNvSpPr txBox="1"/>
          <p:nvPr/>
        </p:nvSpPr>
        <p:spPr>
          <a:xfrm>
            <a:off x="5678717" y="3694297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11">
            <a:extLst>
              <a:ext uri="{FF2B5EF4-FFF2-40B4-BE49-F238E27FC236}">
                <a16:creationId xmlns:a16="http://schemas.microsoft.com/office/drawing/2014/main" id="{5A67532B-078E-CF7A-A2E9-7D7C54D906E6}"/>
              </a:ext>
            </a:extLst>
          </p:cNvPr>
          <p:cNvSpPr txBox="1"/>
          <p:nvPr/>
        </p:nvSpPr>
        <p:spPr>
          <a:xfrm>
            <a:off x="6166262" y="368711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C014AE7C-BAE8-373B-1C75-858F62EA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634480"/>
            <a:ext cx="681778" cy="223520"/>
          </a:xfrm>
        </p:spPr>
        <p:txBody>
          <a:bodyPr/>
          <a:lstStyle/>
          <a:p>
            <a:fld id="{EEA5A86E-E351-470D-BABE-3EC73C5B08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10" name="箭头: 上弧形 9">
            <a:extLst>
              <a:ext uri="{FF2B5EF4-FFF2-40B4-BE49-F238E27FC236}">
                <a16:creationId xmlns:a16="http://schemas.microsoft.com/office/drawing/2014/main" id="{C3BE43BE-E8DE-FA8A-FB3B-339F17BA609B}"/>
              </a:ext>
            </a:extLst>
          </p:cNvPr>
          <p:cNvSpPr/>
          <p:nvPr/>
        </p:nvSpPr>
        <p:spPr>
          <a:xfrm flipV="1">
            <a:off x="5505337" y="4287196"/>
            <a:ext cx="1283577" cy="514389"/>
          </a:xfrm>
          <a:prstGeom prst="curvedDownArrow">
            <a:avLst/>
          </a:prstGeom>
          <a:solidFill>
            <a:srgbClr val="FFC00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7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Content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形 6">
            <a:extLst>
              <a:ext uri="{FF2B5EF4-FFF2-40B4-BE49-F238E27FC236}">
                <a16:creationId xmlns:a16="http://schemas.microsoft.com/office/drawing/2014/main" id="{FC0DC3D7-B91D-4AE9-B2E3-4FE41982E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2707" y="168153"/>
            <a:ext cx="1637949" cy="452535"/>
          </a:xfrm>
          <a:prstGeom prst="rect">
            <a:avLst/>
          </a:prstGeom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52311" y="1897361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1477115" y="1889548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 statement and proposed framework 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52311" y="2852950"/>
            <a:ext cx="720000" cy="720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1477115" y="2845272"/>
            <a:ext cx="10276482" cy="723638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ML-based soil types classification using</a:t>
            </a:r>
            <a:r>
              <a:rPr lang="zh-CN" altLang="en-US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CPT</a:t>
            </a:r>
            <a:r>
              <a:rPr lang="zh-CN" altLang="en-US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39803" y="4764128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1477115" y="4763996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Uncertainty quantification of results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52311" y="933824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1477115" y="933824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4346D5B-E7F5-6598-9F12-18C876C62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11" y="3808539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15B9E53B-81D6-FCB1-5E03-0EE9AD914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115" y="3804634"/>
            <a:ext cx="10276482" cy="723638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9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Geologic uncertainty simulation using improved CMC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3E962E-CB00-6B9B-71F2-D0317FBFC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03" y="5719718"/>
            <a:ext cx="720000" cy="720000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FB69B9AB-A6E4-E4A8-1851-6A461093F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115" y="5719718"/>
            <a:ext cx="10276482" cy="72000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solidFill>
                  <a:srgbClr val="0000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728B4CFE-A0CF-FEC2-322B-C32CBC41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634480"/>
            <a:ext cx="681778" cy="223520"/>
          </a:xfrm>
        </p:spPr>
        <p:txBody>
          <a:bodyPr/>
          <a:lstStyle/>
          <a:p>
            <a:fld id="{EEA5A86E-E351-470D-BABE-3EC73C5B08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5503922"/>
      </p:ext>
    </p:extLst>
  </p:cSld>
  <p:clrMapOvr>
    <a:masterClrMapping/>
  </p:clrMapOvr>
  <p:transition spd="slow" advTm="3029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6934132-1489-A82A-84E3-39BD59EDDFD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727"/>
          <a:stretch/>
        </p:blipFill>
        <p:spPr>
          <a:xfrm>
            <a:off x="3082950" y="1524862"/>
            <a:ext cx="1476000" cy="393403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201D8E2-FDDF-55E2-0482-F2AED4014109}"/>
              </a:ext>
            </a:extLst>
          </p:cNvPr>
          <p:cNvSpPr/>
          <p:nvPr/>
        </p:nvSpPr>
        <p:spPr>
          <a:xfrm>
            <a:off x="-13547" y="6181990"/>
            <a:ext cx="12192000" cy="70134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3988" y="12498"/>
            <a:ext cx="5408282" cy="585215"/>
          </a:xfrm>
        </p:spPr>
        <p:txBody>
          <a:bodyPr/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solidFill>
            <a:srgbClr val="00009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ML-based soil types classification using CPT data </a:t>
            </a:r>
          </a:p>
        </p:txBody>
      </p:sp>
      <p:pic>
        <p:nvPicPr>
          <p:cNvPr id="36" name="图形 6">
            <a:extLst>
              <a:ext uri="{FF2B5EF4-FFF2-40B4-BE49-F238E27FC236}">
                <a16:creationId xmlns:a16="http://schemas.microsoft.com/office/drawing/2014/main" id="{FC0DC3D7-B91D-4AE9-B2E3-4FE41982E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2707" y="168153"/>
            <a:ext cx="1637949" cy="452535"/>
          </a:xfrm>
          <a:prstGeom prst="rect">
            <a:avLst/>
          </a:prstGeom>
        </p:spPr>
      </p:pic>
      <p:sp>
        <p:nvSpPr>
          <p:cNvPr id="17" name="AutoShape 2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data:image/jpeg;base64,/9j/4AAQSkZJRgABAQEASABIAAD/2wBDAAgGBgcGBQgHBwcJCQgKDBQNDAsLDBkSEw8UHRofHh0aHBwgJC4nICIsIxwcKDcpLDAxNDQ0Hyc5PTgyPC4zNDL/2wBDAQkJCQwLDBgNDRgyIRwhMjIyMjIyMjIyMjIyMjIyMjIyMjIyMjIyMjIyMjIyMjIyMjIyMjIyMjIyMjIyMjIyMjL/wAARCAH0AyADASIAAhEBAxEB/8QAHAABAAICAwEAAAAAAAAAAAAAAAEGBQcCAwQI/8QAXBAAAgEDAgMFBAUFCQoKCgMBAAECAwQRBSEGEjEHE0FRYSJxgZEUMkKhsRUjUsHRFjM2YnJ0suHwFyQlNENTkpSiwiY1N0RFVHOC0vEIJzhjdYOEk7PiKFVkpP/EABoBAQADAQEBAAAAAAAAAAAAAAABAgMEBQb/xAAqEQEAAgIBBAIDAAICAwEAAAAAAQIDEQQFEiExE0EiMlEUYRVCIzNxgf/aAAwDAQACEQMRAD8A1WAD1HhgAAAAAAAAAAAAAAAAAAAAAAAAAAAAAAAAAAAAAAAAAAAAAAAAAAAAAAAAAAAAAAAAAAAAAAAAAAAAAAAAAAAAAAAAAAAAAAAAAAAAAAAAAAAAAAAAAAAAAAAAAAAAAAAAAAAAAAAAAAAAAAAAAAAAAAAAAAAAbAAAAAAAAAAAAAAAA2AAAAAAAAAAAAAAAAAAAAAAAAAAGwAAAAAAAAAAAAAAAAAAAABIAAgAA2AACQAAAAEAAAAAAAAAAAAAAAAAAAAAAAAAAAAAAAAAAAAAAAAAAAAAAABoAAAAADIyANAAAAAAAAAAAAAAZGUANAAAAAAAAAAAAAADIADIAAAAAAAGRkAaAAAAAAAAAABIACQB2W9KVevGlBNyk8YXiX/SuD7K3pQqXkO+rNZaz7Mfl1L0xWvOoc/I5OPjxu8teA2zPQdLnTcXZUYr3dPiVXiHhT6DTndWbc6UMc8Hu4p9H/boaX41qRtz8fqWHNbtidKh4gl9SDm29BYuEeEb3i/UZ2lrOFGnRhz1q81lRTeEljq2/D0M5xh2Y3nCunflGleU720g0quKbhODbwnht7Z22fiOy/jKx4V1K7panzQtbyMV3yWVTlHO8kt8YfUu/arxvp1LQ6+gWs++vLuEO8XK+WnTklPOfFtcuMHPa1u/UOulKfHuWisjqAdOnIYBOSSUxDiCc+4ggmAABAAAAAAAAAAAAAGwAAAAAAAAAAAAAAAAAAQAAAAAAAAAAAAAAAAZGQQQJBCJAAAkAAAAAAAEbDIyANhkZAGwABIAABkZBBAkEIkAACQyACNgACQGQBIZGQCNhkZAGwABIAAjYZGQQBOQQiSYAmMZSTajLC6vlexMUpNJvlWfab8F5n1joOj6XpmgULOxt6X0V0YvKin3mV1l559TLLk7HRixd75NaaS9fIjfDa+JsrjSy4G0Tiu8p1bTVK1ZtVJ29tUp0qMHJZcV9r19GzALinRLOWdP4M05vwneV53Eo+XkhXJM/ROKInzLjwLb0rnVJ1sxk6UMx8d21HP3mwZdemM7lT0bjO51LVKVtd29hb28toU7a3jSSn4brd/F4LW8YTTyvBt5Z63Dn8fL5PrcW+bcekdTlJKdNwb9l7PbOY+K+RxIr3FO2ozrVf3uEXKW/gjpvrt8vIw93fHb721JqlurXUa9GP1YVHFemH+zB48no1Cu7m9rVnu6k3Nv3nmPGtEbfd132xtMt6UvPDLX2gPn16yq4/fdMtZ583yJfqKot4yXoy18c+1Ph2r/AJzRLf7uZGVv2htH6qoAcoQdSagn9Z4NWTstbS4va8aNvTlOcuiSLPa8DXcoJ3FxSpy8YrMsfItWgaTS0mxilH++Kkc1JPr7vcZN+eEvRI7sXGiY3Z4HL6taszGKPCg3fBN5Ti5W9enVa+znlb92SsXFtWta0qNeDhUi8OL8DcuE/L5Ff4p0iGoWMq8I/wB8UYtxl+lHxTK5uL2x3VW4PVZyWimVrUYOUlynE43vAwSgEIBIIDBBPgAIwCQBAyS+hxCU5GCF7jkEIwMEgCMDBIAjAwSAIwMEgCMDBIAgABAAAAAAAAAAACAXQEAACQAAAAAAAAAAAAABkAAAAAAAAAAAAAAAAAAAAAAAAAAAAAAAAAAAAAAAAAAAAJRsjgji7XbfhrXrOlfy7vT9Pde0c4qTovmSeG/DD6Poa3XQtnBGJUuKKT+3otbHwcX+opkiJhtjmYlWK93cXNxUuK9adWtVblOcpbybeW2/edTbe7IXRDwL1jwpaZ2lNp7PDLlpPGcoUY0dRg5tYxUg8PHk/MpjOS6JGlLzSdwwzYKZq9t422p+XLKWi19Vpd5O3oVY0Z4WJKcllLD8MZ3KVr3FFbVIdxTXd0NvYXV+rPXoLdbgPiq25U+6dtdxXkozab/2iqNp/DoRPJveJiWeLp3HwzFqwhdH6vIJ8CCjqlMc526tlq4x/OaTwlV650aC+U5GP4Y0WlrF/Vd1cSt7GzoyubqrFJyUI42in4ttJfEssdR4b4sq6foUtMuNM7qH0TT7t3LqOGZZSqQwspyfg87rBlefy8R6a1r+KgYPdo8Iz1i0jLo6sc596LDLg6w0ydSOv8TWFrVp5Urezi7mqmnhrbCT9M5XiRDV+ENImnpujXuo3EcNXGoVuSKfpCHj7zSuWN7iGWTFbtle8Zw9xJ5PJp2oQ1Kxp3NPCUlul9l+R6j3Mcxau3wXIpal5rYE4c8ZQ/STTXnlYBjNf1KGm6VVm+XvZx5YRz1eN9v1lcs6rMr8THa+WIq1vqllW0/UK9rc0J0a0JYcJ7Pr/wCW/Q8SLZYcTWuo2cNK4qpTurSPs0L6P+MWnuePaj/FZ4Nf4XutFp0byjUp3+l189zfUP3uTzsn+jL+K8fE8Lv1P5PvOydREMEB4Nr6q6vDBfaugAEoAAAAAAAZAB7IB9AAAAAAAAAAAAAACAAEAAAAAAAAAAAIeIQ8QkAAADI3GjScAgnI0AGRkkMEYeRljIAAA0DAG4DACANAABpIAyAAyMgQwTkA0gAA0ABAThkYGWNwaCUQAaSBkZAjxBOSMoGgkjJOQaQAAAAABeg6vHiXnhnhmnK3heX1NSclmEH0a835lqUnJPbDHPnpgp3XU6jY3VdOVKjUml15YtnGpRq0Xy1KcovyawbijFU1iEVFYxiKwdVzaW15RlTuKMKif6S3Xx8Dq/w508qOt07tTHhp1ls4AedW1Wl/nNIu18oZPDxHw+9Kr89LLtZv2W/B+XvPb2epviecPGpYXUPnTf8AUcOas13EvbwZK5Ii9fSpRfsR9xyTOEeiXockI9Jt7cn0yTGEpSxFbnq07T62p3caFGOZPq/BL1fkbH0rQLXSKUYwgqlZLerLqvd5I1w4bZHHyubi41fy9sDwlp11Cy12jcUJwpXunypQlOLSlUTUoxWfFte4r1bh3V6EVOpZVF5uKz+GTamUnlLfp8Atm3l/B4OqODWJ3t5P/PW3+vhpudOcXyyi011TRxSzleKNq6lotnqlOUa1NKePZqRW6fr+l8St0dD03huMtT16dK6UZuNnp0HvcSX2pv7NNeT3e6OXPjtietwuZi5XiviXdwja0dH0q+1XX60rfRtStpWkKUY5q3Le/NTXlHGeZ7eB7OG+HdBpa0tQtteWsVbSEr23sKNB0qlZ08SXNzbJp748cLBTNa1y91/UJXt/V55tckIxWI0oZyoxXSKWFt8zp0vU7nR9WttRtZcte3qqpH3rw9zTax6nL2W9vTi9Yl03d3V1C+ub2vy99cVZ1Z4WFzSbk/xOlFj4x023oahT1TTo40vVYfSrfyg2/bp++Mm/hJFbNK614Z3jztldI1y50is50nmElicJNuMkW+3430+pBd/CrSqeOFzRNeJobHRjy2p6lx5+HhzebQ2Dd8b2VOm/o1KdSXgp7JfrfuKZqeq3Oq3Lq15Z32S6JeSPDsPEi+S1/cpwcPFh/SPKerS658C08C6jeUuIrTS6dWM7HUq0aFzbV481KrGXnF7Z9VhlVbx18V08y46XpFpwzRttf4iVRVW1WsdNjLlq1mt1Ob+xDPxZy5JrrzDtx+3Zfcf6naahWtdMpWlnpdGo6cLD6NBwcU3++Z3k3jd+r8jG8aaba6frFvWsqKoW99Z0r1UM/vTqJpx92YtryWD33XFfD2pXM9R1PhWFXU5vnnKhdSp0aksfWlD18cdSuazq93rupVb+8knWqNbRilGEUsKMV4JJJfAisTta8xp4MAjLGTZzpAyRkkTgEZZOQI8QTkgCUCCcgAMjIADIyAAyMgAMjIADIyBAAIQAAAAAAAAAAAAgNpCCQDaPgSBkk2AZGQbAMjITsGBknIRtGBgnIyDaMDBORkG0YGCcjINowCckZBsAASAZGQSYGCcjIRtGBgnIyDaMDBORkG0YGCcjINowCckZBABkZBI0Rg5ZIyDYkME5GQbRgYJyMg2jAJyEB32VFVr6jSk0lKcY58ss3DGKhCMIrCisL0Xkadta7oXMKi6xkpfI29a3MLu1hcU2pQmk016/15+R2cSYiXh9bi01rr07MA5YyiGj0Hzc1n7YbiijGtw/ccy3hia+DS/WVns6Tnx3p9KP+UVWOPfTlsZ/i68jbaLOjld5WkopZ6pbv9RW+zyoqfaDokn/ANYx8HGS/WeTzNTMvr+jRaMEdysuOJP+3i/2Ex+sdtzHu7uvT8Y1ZL5N/wBZ1pJyXvOev6vSt7bG4O0yFppn0ucE6twtsrpHw/AsLW50afCNPT7eEVhKnH8Eehs9rDWK0jT4jnZZy5rTMuIJBo4kYyYbifTI32lzqqKdainNN+K8V+v4GbRxrJSoVE0mnBrf3GeSsTWYl18PLbHliYlpieebD6rY45Z219q80l0eDrPH1p9xE78rjw3jiDh+84VqJfSI5vNNk/Gsl7VNfykn8Yv0KfKPLs+p32N5cWF7QvLWXLcUKkalOXk08otnEWh/lm/t9X0alBWmpUu/lSSx3FZPFSL323y172UiJi/hpe9Yru06UsgtdPga/lBOVehHP8Zv9R5LzhHVLSDnGl30V40nn7upv8d9b05K8vDae2LQr+52xpVJ1YU6UJTqTajGEVlt+CXnnwPTaaXd317SsrW3q1rqq8RpU1u9/D3Lq+iLVO4seBacqNhOle8RNYq3cfapWW2HGn+lPzl4b46GFranUe3XSPtxp2VnwPRhc6pTp3nEU481DT5YlTtNtpVfBy8eX5lU1DULvVr2rfX1eVe4rPmlObzn+3l4HRVq1K9WdWtUlUqzeZzm8yk/VnHmZFaanclrfxDW5G5zS5unXoWHROFquqUu/qydKh4NdZeeDauObeIY5Mtcde60q5vnZZD2NlU+CtJUcONd7by7z2vkYfVeC5UaUq1hOVRLd0pP2l7vM0tgvWNzDkx9RwXt2xKmg5zi4ScWsNHExd20AZGQiTAwTkZBtAGQ3sEgAAAAAAAAAAAAAACFQAAAAAAAAAAF0AXQEAACQAAAAAAAAABIAAAAAAAAAAAAAsAAAAAjQAAaAADQAAaAAE6AAAAARoAANAABoO+naXNWg61K3qypRftVFTbive10+Jxto053NGFaTjSnUjGbTw1Fvffw2zufXNha2NnptKys6dKFrGmo06cElHlwkvn+syyZezw3w4e98hZXM8dDP6BxJW0mfc1YupbSe8c7xfmjO8f8HXmncRX15pmmzno8qmYTtsTjCWE5RaTfL7XN18yiZTy01s8P3+RfHl/7Qxz4IvE0tG4bRpcT6RWgn9MjTl4xkmn+H6zlT4l0ire0LT6akqs1B1eR8sM7Jt7bZa6GrWmtsMJ4T/WdNuTfUxDy6dK48WiZhluJqmpR1u4tdTg6VxRnySp+CS6Y9HnPxOzgucaXG+hyfRXlJfOWP1mXrN8X8MRrwxLWtGo8tX9K5tV0l6yh09UzBcMT7rivRamdle0Xtvn20cnf3Vnft7FccY9RX08+tU1S17U4dOS7rR+U2eKLw8mW4rj3fGGtU/0b2r982/1mI67MtX1DO3ttjRLpXejWtRPfkUZL1W34YMgzX3COvRsK0rW5ly0Kn2n9mWyz6rb9fgbC5oy3Tyn0ec/eetx8sWr4fH9T41sWWba8SgEjB0RO3maQjzalcK0024rvZQpy6+bWEvmz1Lwe6Xn0KLxZr9O5asraXNTi81GukpfsMc+SK18vQ6dxbZcsTEeIVGpJyqNs4kvqDyX2LPcNaGtWu+apmNvT3k8dfT3mx6FtRtaUKVGnGEIdEl0MbwzaRtdAttvanFzk/FvP6kkZZnpcfDEV3Pt8p1Ll3yZZrE+IMvL3DWVjwIB1aeVEzE7hj9TpXdtp17LSJRtrq4j+dq04pVJxSeYqXhleW7xg1RJNZi/B9Dc5Sb7gfXtR1W4q6XpdWtauWVUclGH+k3h4yzy+VjrjnufU9H5d8sTit9KbjBBbP3BX1u09S1bRLBePfXsW/lDm/UQtC4UoQUrvjHvZLrCxsJyz/wB6WxyfJD3OyYnTAabbO8v6FvhPnmk/dk27TpwpU4U6ccQisRXp4FJtL3g3TrqlOyo61dVoyXLVup06cIvz5Y5cl6F3TWE00091jy/8jv4VomJfPdc7oisfSZEJ5eOnqGyV4HfPp87WfLWvF1irTWpShHlhVippevj95XmWTjW6jcawoRllUY8mfHPV/iVxnj5NRaYh9zxpn4a93tAAKNgABAQySGFkgAAAAAAAAAAAAAAIVAAAAAAAAAAAXQBdAQAAJAAAAAAAAAAEgAAAAAAAAAAAACwAAAAAAAAAAAAAAAAAAAAAAAAPAACVhJ/IsdnxzxNYaZHTrXWLinapcqjs3FYxtJrmXwaK74bLJlLLh/Ur+CnRtn3b+1P2V95EU7/onL2RuZ06bHWNT0u5+kWF/c29bOZTpza536+afiuj8jPS4xtNWxHiXQrW8ljDu7VK3rr4pcsvikeC54U1W2hzujGaXXu5KRhJRqU58s4uMsvZ7C2Pt8zBTPF/1na1w4Z0XWduH9fpRqv/AJlqS7mefJVE3Fv4mE1bh/VtEqcmo2FehF/VnJZjL3SWzMa1tj5ehmdI4s1vRY91ZX9RW72lbVfzlFry5JZRnqY9S0/F5tG1a60HVbfUbWTVSlLLg+k09nBryfRry+Bn9V0y3s9e0bWtLytH1C4pVaDf+SmprnpSfnHfH8X3HH8s8K6wuXWdCnYXEtnd6U1GLfm6Utn8DO2cNK4Y4OvLmtfR17Sbu6h9BtYwlSlG5h7Tcm944SSaWcrCMrW1PprXUwqvHFNw4611L/rc3j34f7fuK8Xm/rabx5b6zqNGylYa9b03e1Ixrc9K5prClhPeMkuX3lGccI1x23GmOSvnZnDTT6Fg0niu606MaM0q1BfYk917n4FeBtW019OfJjrkjtvG2x6PGmmVf3xVab8VyZX3GR0rX9P1fVaGnWs5d9XbjCU4uMXLDaXxxg1RnB7NNv56dqVnfQz3ltWhVWPHDz+01tnya8S4o6Vg3vTM6xxXeXfe20Iu3hnlkusnjqm/2Fbcm3ncsHHNlCy4x1HulihcTVzRx05Ki5tvdlr4FdMO6b+Zd9MNMP40jSeoXVEE5JS2zodVVdEtJxaeaeNvDG3z2PfuUzgzVoQpS06tLDlLmpZ8X5Fz8OvyPV49+6u9vj+oYLYs1t+pAAdDzjc13xddznrlWl3s+7glHlVR8ueXPgy9anf0dMsZ3NSUfZj7MX4y8iozvuEtfbeo0r3Rbyb3ubd99Qk/NwftLffY83nZY8VfS9C48xM5JU9RWc4SfmkH1/aWa74H1WFu7rTKlDWbRLmdawnztL+ND6y+RW50p05SjUjKEovEoyTWGcMWjb6G0T9ojtvlJLfPwNhcPalWteF/yhqko07KNZW1vJJudV9ZYXjGK3yVPh3Q62v6xRs6U1Tgk6teu+lGlHeU2/Rffg7+KdepatfU6NhDudKsofR7KkvCmvte+W7fvRNclq28MsvGpmprJC9rXNMlT5431HH8rD+Rh9V4xtaFKpTsZ89bop8vsx9V5mvlJ5y9/iG14Z+Lyzqyci9o087F0jDjt3OdWrKtNzm3KTeW2dYJRzvS/wBIwCSAaAAE6CGSQwJAAAAAAAAAAAAAAAQqAAAAAAAAAAAAAAAAAAAAAAAAbAAkAAAGwAAAAAAAAAWAAAAAAAAAAA2AAAAAAAAAAAAACUstEBdALbwfocLx/TrqKdOD5Yxe6lL19EXyLwlhtejfQxPDMIQ4ftuXfKbfo87oyzbbyepx8da0iXyHU+Re+aY34hLef2ld4p0Klf2NS7pU1G5pLmfKvrr19V1RYCZR5oNNZynsy+SkWrMS5uHnviyxMNMNOOU+qZxyd92krmol0Ung6DyNafbxO42lt4LTw/qWm3mjVOG9anWoUKtzGva3dGCk6NVpRaceri9uhVcnt0mPea1p9P8ASuqMf9tGd4iYaUtqV+o2fDPCF7qehXWs3M9Tu6UrSteK2xStIv0b5pZ2Ta2SKVr3D99w7eK1vox5ZxUqNeEs060fCUJeK+89fHMu84816aaw7yS8uns/qOzQuJIWdi9H1m3d/odR4dJtKdBv/KUn9mXmunxyUiJjUw1tq3iVbaw2vFPBHiWHiDht6bQp6np1wr/RazxTuoR3g/0Ki+zL06Ffb3Na2ifTG1dGWEsprGc+BB20KFWvNQpwlKT2Sii+t+Fd68ytHEc/ypwhwzqzfNVo0Z6bcTz1lTeYL/RefiVM2Fpeh3FXg+/0m+i6brV6d1bS6qEopqWUt0nF7euDzQ4Cpcvt3ss+cYbP7yMeDJ/GGbn8es+bKMMFwr8C1o/vFzSn5cycSv6jo95pk2rii1Hwlnb59PgWtjvT3CcfJw5Z1Szr0yzu77U7ezsacp3VacYU4x8W39yXi/DDL5fcUafpOpvS1UndwtkqVW6T/fKi+tyry8PgYq3xwXw4ryW3EGq0+WgpLe1tX1n6TktlnfG5TZNYWzSx49fj6meLJeLbq05HGxZq9uSGzocVaPKPM7hx9HBnlveNNMowf0bnrTxtn2Y59W/1Gus7Y8AkkdVuTeY086nSePW29MjqusXWq1+9rzzjaEUsKK9xjm22/XqPcQYb37ejWIpHbX077S9urC4VxZ3Na3rReVUo1HCXzRZaXG1TUIQocRaVa60vqqvKPd3KXglUju/j8clUSy9ln0Lbwva0NJsKvFmoU4zpW0u7sKM00q9z1WV4xh1b6ZWDDJEQ3paVpv8ARtJ07Srjh7RtVoWGq3/d1buhqNTE+RrMaCqpcvV5a8TX2scM6voUn+UrCtRi941ViVKS9JRyn8/gY+8ua99eVru5qOrXrTc6k5buTfXP9sGU0firWtC9mzvqn0d/Wt6uKlKS8U4PKx69V4CtbR5hebVsw23Kn4vy6Y88gt/5W4V1xv8ALGlVNLuZJ/31pX1G/Buk/wBTMtw52Y0eIdQc7XXra60qCzOvbx/Op+EXB/Vb33eVttkmckR7U+KZ/VrrBHQ2dx32V0+GdHlqumXdatRpY7+lcY5orOOaLSSaz1TRrKWzLUvFvSt8c09oyAC6gAAAAAAAAAAAAAAAAAAAAIVAAAAAAAAAAAAAAAAAAAAASAAAACQAAAAAAAEAACQABIAAAAAAAAAAAAAAAAAAAAAAAAAEBfeCtVjUoysKs13sfapqW3Nl5aXr1Lbtl4afj8DTNKtOlUVSnJxnDdNPG5sG64hraPoWiXFxT765v6E7iom+VxipuMcYXilk68PJin42eJ1Dpds1/kx/ay7eZ0XL54fQqVzbUru4UoUPpFTkjKWM9fuRULjj2coyVCyUZP7U55w/cirX+o3Go13UuKjm3ss+C67eRbPyYmNVYcLpNq5Itl9QnUrG80zUK1lqFvUt7mm/ap1I4a/U/etjyNY6lrseJbTVbKGk8Vxq3FtCPJbX9Pe4tfi/rw9H0XRmP17hq60aNG4hUheabW/xe9oLNOfjjzi/R7nnVt5/J9PakT5qwnuMpw1By4p0eDW8r2il/wDcQ0rQL3Vpc1GOKS2lOTwkXDSOEaOlajaXzuZzrW1WFRRUcJuLyk/HGUjeuK94nthx5Obhwzq8qrxdPvOMtalhrN7V+6TRhPHw+JftY4QV7eXV9QuMVq1WdVwmvZzKXNhPy3fXyKVfafcafcSo3NJ05rqv1lZx2pGrQti5WLPO8cvboPEN5oNxUlQ5attXXLc2tZc1KvHykv1rdGZ1Dh6x1e1q6zwqqlShDErvTJPNa188fpw/jLOPHJUEe3StQvdM1CldadcVKF1B+xOH4PzXp0MZrE+nVF/67NJ0mvq913dHZfWb6cq83/bc2Rpej2ulUVCjBc+Pam1vJ/qX3e89dtTptu5lZ0La4rpTuI0FiLnjdry38Fsdzi0svpt9/Q9TBirWsTf2+U6hz75ck4sfpxR67Sxub6UoW1J1JRw2ljb57HXO3rUaMKs6cowqr2JfpFs4LpW8VcSzJ3WylBrpHqsDk8iKY5mvth0/hTyM8UyeIeKXB92qVOUKkObH5xS25X6YK7d2ihUq21eMZ8ksTUllNp+TRs2hcahLWa9KrbxjZRhmFRdZPb+sqvGUIx1Cm1SioyWXP9Jrz92EcfF5V737L+dvY6h07Fx8Py4p1MNT8aaRdXF1W1d1qlfvGlUz9nbCW3hheRSXtt4m5pxU6coSxiSw8+K8max4k0r8l6nKEE+7l7UMrw/q6G+fDGPzHpHTOfOeOy8+YYcZwRkymgaV+VNTjTeVGKzNrwX9tjm7d+Hq2vFKza30jTdDvtUy6NJ92mk5PZLPTcz1PgSu4Znc0VPHTDx8y6UKNK3owo0YKFKCcYxXRefx82dmx34+HWK/l7fN5+s5O6Yxx4a/ocEX89ToW9SpSpWtR/nLly9mlBbyb+CPPxXrdDVb+la6fGVPSNPp9xZUXt7PjOX8aT3+RsjljKLjJZTWGsZT968Si8R8M1vyhSemW1Ss7iTSo0ouT5urwuuDmzcXsnuj09Hp/U/8j/x2jyqK3y+u5yjSqVakadOEp1JPEYxWW36JFr/cnZaLDvOKNXp2c1HP5PtGq1y/el7MPiyJ8aLS4StuGNMoaVBrlldSXeXU16zf1fcung0cc2mfEPY7NeZRb8FVbWirriK/o6Hbtcyp13z3E0+nLSW+fV49xZuEOP8Ah7hTUHY6ZpN5OyuZRVa6q1M1qkltB8nRLdrGfHqazr3Fa5rTrV606tWe8p1JOTk/Ntnq0Gg7niLTKCWe8u6UfnJGc0nX5L0ya9NrdqnaDbVLW84YsadR3HP3d3WmsRjhpuMc9W9t+iNM+JmuL7j6TxnrVbOea8qb+54/UYU1xVitVcuSb28gANGQAAAAAAAAAAAAAAAAAAAAIVAAAAAAAAAAAAQGwAAAAEgAT0TfXHh97+5MJhANu0Ow6rXsqVf8tpSnTU+R2/i1nlzn3bmpa1Kpb16tCtHlq0puE4+Uk8NfMpW9bTqGlsdqxuXAAyvDeiVOI+ILTSqNRU5V5NOeM8kUsuXyLTaI9qVibeIYoGyuKuyaXDPDtzq35WdyqPL+b7jlzl4652Na7EVvFvMLXx2r7ADYXB/ZbW4r0R6o9S+i03VlCnB0eZzUdm+u2+3wFrxX2itJt6a9BYOMOFq3COuPTa1ZV06UatOso8vOnnLx4YaaK+TW0WjcFqzWdSAGe4c4Q1jiity6dbPuU+Wpc1Hy04P3+L9FliZisbkrWbTqGBHxRuax7DKEaXPqWvT6Le3pKMfnJndV7EdJq05O01y67xfpQhNfHBl81Wvw2aTBm+KuHZ8La5U0upd0rmUIKTqU4uKWVlZT6PDXiWiw7LnfcDx4l/KvJF2s7juO5z9XO3Nn06l5yViIlT47bmGvAOu66MmKzJL1LqIBeuB+zn92enXN2tT+idzW7rl7nn5lhPmzn16FR1KzjYard2fPzRt606XeefLLlzgrF4mdLzSYjbxg2Jw12Wz4h4VjrT1T6O2qjdF0ebHI3459DXba6rOHusiLxM6hE1mPYDaWk9jc9W0C01OnrSjK5oKrGk6GybWcZz09TWt3ZVrC9r2d1TdOvRm6c4P7Ml1IretvSZpMRuXnBLRdeBez58aWl3X/ACl9E+jVI03FUefmys56ota0VjcorWbTqFJB6NQtfoOo3NpzczoVp0ubGM8raz9xf+Eeyp8VcOW+rrWPo3eyku77jnSw8dckTesRuU1pa06hrgG5P7g83/0//wD8v9ZD7B5rH+H1v52v/wCxT5qL/DdpwHr1SzWnateWKm5/R606XM1jPK2s48Oh5DWJ2ymNAQJQQ4tPw6+HvLd2iYtuILXS4fU07T7e2x68mX/SMPw5Y/lHiTTLPGe+uqUGvNcyz92TnxXf/lPi3VrxPMal1Pk/kp8q+5GXuzTWq7YggnwI8TSfLKExxnfoyz8HanqFG/lY0nTrWNzn6Va3C5qU443bXg0l1W5WcKLXNt7y3cC0k7y5qOO3IkpNecln7iaUi94rLPkZJxYbXhdaFClbUoUaFNU6cdlFf2+87WQsk5PapWIjUPhsmWb2m1kYMdrek0dWsXScYxrRy6UvJ+XuZksjxx5kXruPK/HzWxXi1WmKtN06soyTTTaw/eZfha2V1r1CEopwg3N59Fn9h18RUo0tdu4x6c7/AG/rMnwPyPWpJ/5qWG/Pb9WTyax+cQ+yy3n4JvH8bFoUu+uYUVNR55JZl4ZNg6LoELKzqU7juqzqSzLMeuy6569Ck6R9C/KdKV62qWdn5SzsmbSms09sdCvUssxaKw5eg8alqTmt5l5pWNtUhCMqVNqDzHMFs/QwWpW13pNe41K1nR5JQjzU5xxlr1z1Y0OWtvWKyv8Andu037UUkntjl9Opk+II2j0mq714oLDbT3Tztj1OCNxaI97e1kit8U3iNTDDS42oc0Ywt5SbjmTzjD9F4lSvL6tf3Eq1ao5czzFN/VT8Doaw2o5UU9ln5HFo97j8XHj/ACrD4nmdRz8iOy8+jBV+N7SNXTaVzGPtU6nK36SX7UWkw3FeP3PV2/OOPma8jzSWfTbzXkRr7aux19C78BRj/fksb4ivhuUuX1perLJwbqELTUZUajSjXXLl+DW6+b2ODFMReNvqebWbYJivvTYWN2QcsZ3xh+RGD1omHxFqzE6kTMbxDe3NjodxUtLipQnJKEpU5crcW91lb/IyaW5UuN9RjTtqdlBrnlLnl6LGEmjDk2jsmHf0zHeeRWaqHOTqT55yc2/Fvmb9+fEZ3yRLaWF0JW7wup5Xh9nadhYOBaXe8d6JHGcXcJ4/k+1+rPwOvS+F77U494o91S/Tn4+5eJbeGuGvyBr9rqjuO9dvzPk5cLLi4+fhnPwLThveviHNPMwY7atZr/U6v0jV724/ztxUmvc5NnlM3q/Dd/pqlVqQ7ym3vUh0Xv8AIwrWHh7Mr2zXxLauSuSO6k7hAJwQFgAAAAwAAAAAAAAAAAAAAACFQAAAAAAAAAAF0AA0AAAAAkDsow72rCn+nJR+bwdZ7tEou417TqSz7d1Sjt/LRS/6yvT9ofUmoaotM1XQ7OTUad9OdB/ylDmj+DNE9rGhLSeN69anBRoX0Fcw2+10mv8ASXyki+ds+oy0ufDl1SyqlveTrpp4+qov9p2drmn0tb4JtNdtk5fRnGsnjrSqJJ/L2X8Djp+MxLvy/lWYaFW76fA2/wBiejxpQ1PiGukqcIqhTlLbCWJTafljBqGMG2lGLk28JLxfgje/ELjwN2NU9LjJQurilG3yuspz9qo/lzI6M8+NObj1890vfxBfS4g7Fr3Up+07i0lWjnyU8pfJI+d5LE2j6B0JfS+wTkzzNabVXxjn9h8+LdJ+ZXjxrcL8id6l20qc61aFKlDmqTkowX6Unsl82j6G4j1H+53wJo1tbTSqUri3t5NeMU+aq/ilL5o1X2VaMtX46tJzhzULJO5nndcy+r/tNfIy3bRrTvuJ6GlU23SsaOZJPrUm03n3JIjJ+du0xfhXuWftr0mN/oNjrdDD+i1O7nNLP5up0fuzh/E0Y+ifnukfQ/Ck4cbdkT02tNSr9xOzqPylH6j+XK/mfPdalOjUlRqRcalOThOL+zJPDRbDP/X+IzV/7M/wZw1PiriG305S5aX77XmusaaxnHq20kvXPgzcHGfFtn2e6XbaJottSjeSpfmab2hRh055eMm3lL3NvZGM7CtMhHStV1KUfbq1o0Iy8VGKzj5s1nx5qM9U441i6lJySuJUqe/SMPZX4FLfnfUrVmMVN/csfquv6trVxKrqOo3NzJ7rmqvl+CWFj4Hkt7u5taqqW91XoTXSVKo4v7mecldTeKx/HNN7T9u+8vLnUbud3eVp17iaxKpN5csLCy/E+gtDf/qIh/8ACqv+8fOx9I8K2ta+7GrS0t1F1a+nVKcFLpluSRlm9Q3wbnb5uX1UTH6y95fYdjfF/KvzFl0/6yv2E/3G+L00+5sVjzuf6jSMlYjW2U4rbXrsKSfDep5S/wAcX9CJpriVf8LNX/ntX+mzfvZZwtqnCuj3ttqkaUalW4VSKp1efblS38tzQfE/8K9X/ntX/wDIzHH5vMt8sduOsN6dmP8AyTU3/EuPxkfOsv1H0T2Zf8klP+Rcf7x87T+r8C2L9rIzfrV9L6ZrNPh/sw0fU6qzRpW9v3uFl8jajJpemclN7YOE6da3p8UadCP1YwunDpKLfs1PXyfo0ZzWUn2ALO2NOpPPlujzdlPElHXuHq3DWp93Uq2tJwjGe/e28vZw/d9V+jXqYxExPdDaYiYiktEZyjd/YNj8k6xlf85p/wBE1lxrwvU4S4jrae+aVtP85a1Jfbg/D3p5T+fibN7B/wDirWP5xT/os3yT3U2wxVmmTTT+u/wh1T+eVv6bN89mja7JISTakqdy011TzI0Lrv8ACLVP55W/ps352X0p1uyalSgvbnG4jH3ttIpl/SFsMbvLQUNY1NUo/wCE73OF/wA4n5e8lazqi6ale/6xP9paodknGbiorT6KaX/Wqfht5kVeybjGjTlOdhRSim8/SYbY+JrFscwztTIpE5SnNznJylJ5cm8tsgmWVJp4yttiDaGM+wmPXz9CCY45lzPbxEj6F7OOB9J03QdP1advTudSrUlXVzN83d8y6R8FhPr47lI444B0PR9edT8vWul2tzF1Y29aE6lRPL5uVJbp+GWsMx/C/atqvDelR02VpSvaFJYoupUcZQT35crrHy8fArPEnEV9xPrEtS1GcHUcVGEaaajCKbaik/V+O5y1pebbmXXa9IrpkvoPA9u06ms6xfY3cbazjST+M2/wJWs8F2mfo3Ct3eSX2r2/a/2YLBU34eINuz/bnm8fULc+No0If4N4Y0Cz8pfRu9l85P8AUezR+NdU1PU6Fvqd1GVvLMYUqdGFOEJeD9lL3FFXU9Vla3d5fULazpTqXNWahShHq5Pp/wCfgTXWOe5lkr8tZpP23BLqQYuetWOmXkNJu79Vr2hBK4rQX5tVfGCed8eLx1MpSqQqx56bjJfxWn+B7GLPW9dviuRwMuG/bMIInUhSpyqVJqMIRcnJ+COFzeW1nFzuK1OCX6Uij8R8Tq9jKzteZW+U5y6Of7F6EZc1a18e2vD4GTLeJ14V3Urp3uoVrh9Zzb38jI8LXX0bXKHPtCbcG/esfrMLL2nk5Upd3JSTw08prwfmeZ3amJfW2xxbH2N10K3c16dXkjPDT5ZePmjYOia9G/s517hKioS5XzSXL7zVGhanDU9OhUTXepctSOekl4/EyeXiSy0n1SeE/I7M/FryKxL5zi86/T8s0n023Vu7enTjOVWnGLaSbaXXbYwGrXd1qVW50y1t6U1GmnKVSWMN9MLcpNW7r1qFOlUquUKX73GSXs7YxsXfhDuHp8qtKm41JSxUlLdya9fI83Lxp48d8vd4/VI59virGo+2DuOEbylSpujOM5OP5xN/VfTK89yvVYTo1p0p7Sg+V480bO0+vqNa6u43tvCnRhLFKSe8kUjiWNGGtVlSp8jX1n4TbWcrye/3HVwuVeb9lvLzurdNw4sXy440w/v6FY43u1S0qnbZXPVqZx6R/rZZpPli22lhZy+hSrzi2zqXdS2v9HttQ03m9nLdOtHZJyhUW6zjOGsHXy8vZTTh6Pxpvl759Qpi8TkpODUovDXQtv7nNC1183DetKlXe70/VMU5v+RUXsv0WxX9W0XUtEuXb6jZVrafhzxwpeqfRr3No8zviX1c0nSyaPxkqNvChfKU1FYVWO8vj5r7zP0+J9InBSd5GPo4vP4GrMPyJT2zk6q8m1Yebm6Xgy27pjyv+o8a2tKEo2MXVqY+vJYS+HiUa5uq95cTrV5uU5Pmy3nJ04eWsdOoRnfJa/7Ojj8XHgjVIMGc4Y0qOp6mozXNTprnqeqzsjBvbrsXPgNw5r15XOox28cZ8icMd142cu848NrQusYqEVGKUYpYSW2Eck/HxOIR6/bGnw9rzM7t7JwjWpzjOKlBrEoy3TXqav4j0taZq1SnTT7qS54Nvqm8G0crzKPx5FO6tWvrd28+qycnKpEV29no2W0ZZpPpTvtYIHggee+mkAATAH0AAAAAAAAAAAAAAAAAIVAAAAAAAAAAAABGwABIAAkDN8H0u/4z0Wn53tN/J5/UYQtPZvS73tE0RYzy13N/CLM8n6r4/wBoXrt5qN3Oh0k10qzx8kZ7sxvaXFHZxW0i7lzuip2VRZ3VOSfL8k/uKr26VXLX9Jp/o2kp/Of9Rj+xvWFp/FzsZ1HGlf0uRZ/TjvH9a+ODn7d49uzuiMmmL4B4cqXvaNbadc01y6fWlVrxa2/NvH3yUfmZvtq1z6fxPb6TSqZp6fS5qiz/AJWe/wA1HHzNnWOh0OGuIuKOJazjGhcU4VVhdFGLlPHveD5v1XUa2q6rd6jXX525rSrSXgubfb8PgTjmb23/ABXJ+Fdf1vjs/wAXXYxOm913F1Tx/pHz1GOIRX8VdT6F7I81+zStR6pVrinj3/8AmaCo0KlW+ja0YudadXu4Jb782P2FsU6myMsbrVvPsS0X6Fw7datUiue+q8sNvsQePxz8jF6v2Na5q+sXmo1tbsu9uasqr/NS2y9l8FhfAsPGlx+4jsspWFrUdOuqVOzpyg8PLXtSTXjhPf1NF/uh1tdNZ1H/AFqf7StK2tPdC97VpEVmG/ezzgbU+Cp30LnUKFzb3Ki4wpQacZxys7+GH0NRdqOiR0Tji57uPLQvF9JpLw9rPMv9JS+Z4+GuMNU0viXT7261O8rW1Ksu+hUrynFwe0tm/Jt/A2l216NC94atNXo4lO0qKMmt/wA3U2z7s4fxERNL+fsmYyU8fTl2HXEJ8KX1BP2qN65Sx45imvwNO8VW0rPi3WLeaalC8qvfrhyzktPZFxNT0PiWdlcTULfUYqnFyeFGon7Gfflr4os3a5wTc3l1+6LS6Eqj5FG7oxW7x0qJeO2E/HZMmJ7ckxP2raO7FH+mlwh49dvM5R5W/rHRExP25ZrMT6Rg+juF7irY9i9reW7jGvQ06pOEms4kubD9dz5y8Mppr0Z9EaF/yFQ/+F1f94xzxHh0YPG2rY9rvGmF/hKh/qsP2E/3XOM3/wBJUP8AVYfsKMuiOS3Lxir/ABlOW2/b6N7J+JtW4n0a+uNWuIVqlG5VODjTUMLlTxt7zQ3E38K9X9L2r/TZuPsI/g3qf88X9CJpziX+FWr/AM+rf02ZYo1eYhvlneOsy3n2Yb9klP8AkXH4s+dpfV+B9E9l/wDyS0/5Fx+LPnaXTBOL97K5fVX0HrCT/wDR/eXj/BtLf4xNH6NrF1oWs22p2csVqE/qvpNPaUX6M3hrX/s/S/8AhlL8Ynz6niW+6z0GGN7hbNOpiX0TxVpVl2i8B0r3TIxncRpyrWsnu+bDUqcvfvH3pMwvYTzRsdcjU2mrinzRfVez4lb7I+L/AMkao9EvKuLK8ku5b/ydbZfBS6e/BtvQ+HlonFetXlCPLa6kqVbHRRqJtTS9+z+LMrfjE1lrSYv+UPmjXP4Q6n/PK39Nm/Oy+rOj2T0asHicI3Eov1TbNB6288Q6n/PK39Nm+OzR/wDqhjt/k7n8ZF8v6wzwT+UtYR7XOM1FN6lQ8v8AFYHGr2s8YVYuM9QouMouLX0WC2fUpK3gtmnnOMEtYW/XwWOptXHTTC2S+/aG8vJBLWOpBqyAAAAOUIuclFbyb6YEjj4ehOHjPhnBeNJ4Lg6MauoSmnjKpR2w/VmRr8G6VPenCpTl1ypc34m1ePe1e7Tgt1LjUv2TLW8ISqTjCEXKUnhRS3bzjBdKsocCaZO2pSi+JrynivUTz9AptfUX/vGur8Ezsp0bfgizq6jJwuNZqSlCwhFc0LfHWq8/a32Xh1KTXq1LirKrVqSqVJNylOTy5Nvd595y2ie7Uw9DHetq91USlmWYvH9vvOyN1Wh+91JR9zx+B0g1idekT+XtynVqTeZTlJ+rOIIEzsjx6SQgSupCJZPR9YraTdqrT3i9pxfSSNl6ZqFHVLNXVvzcmeWXMukvFZ6GrtL0q61nUraws4c1a4qKnDPRPzfuw38DO8S65Tt61roui1XDTtLXJCpCX7/W+3Vfnl5S9C+LkTjnt9uPl9Ppya79Sv0uqfRPz2Mro+u3Gm1qcVUzbqWZxUU3j0NWWnHN5RWLmnGt03fst/FFj0ziWnqem6peRoOD0+lGtODnlyi5crw/TKOrJlw5K6u8bHwOZx8kWxfTZlfjOEqFaNGjOFTpTbw8+uPAqd7e1K1Sdxd1k5JZlKW2EUe549ko4t7WKbW3PNvHwWCuX+uX2oy/vis3FPKhHaK+BlT4sMbx+Zd2Tj8rl6+edRDPcTcUfSIys7KT7l7Tm+svd5Lz8yozbkk28shzcnug2Y2tNp3L0sOGmKnbWBdMPozP6Zxnq2mW/wBDdSnfWD2laX8O9p48lndfAr2QVmsS3i0r7pNjwfxRc1Kitr7SatvRndXFtRkqlGrTgm5KDe8W8Y3z12Oi14k0HUb6np95wnYW+m1ZqlGdBtXFHmeFLnz7TW2c7PwydHZ9Rq0tcqapUcKemWdCb1CdVZi6Mk48mPFyeEl5o9ljcdnthq9C/U9ZrwhWjONnVpRUYb/alnMkvv8AHJy28TLprHh0XvZ1c6de3FK+1rR7GhTnJU53FyuecE9mqccv18zzvTuDLDa94gvtSqbZp2Fq4J/96p+w8fGFheWnENzdXlWF1C/k7qjeU45hXhJ55l7s4a8MY9TAS22xheK8C8RMx7Z2mI+lsfEPC9kktN4Rp1pr/K6ldSqP/RjhHba8d3dS7pU7mjZ29gpb0bO2jSUW1s8rfb3lMxg5dff5mlY7ZiYYZIjJWa29NzU6kK0YzpzUoySkpLo0+hyxvjK+fU1roOr6pRvLewsZOpK4qxpxpSWU5N4+BYuIOL3put3tha041oW9TulWnJ+00sS2WzXNnHoelXl13q3h83l6Lk7t08ws1WpToUp1alRQhTXNKT2S9TVuvamtT1SdammqS9mmn4Jft6/EnUtfvtVwq9XFNPKhBYin7jFSWDDPm+T16elwOB/jRu3s2IAOd6UgACYAA+gAAAAAAAAAAAAAAABCoAAAAAAAAAAC6ALoCAABIAAkC0dnmqWGi8a2eo6lXVG2owqZnyOWG44WyTfUq5KImNxqVqTqdrx2o8SabxLxHa3Ol3P0i3pWsacpcko+1zNvZpehUbC+q6bqdtf0Hirb1I1YrOzcWn+GTzb+fqQ+hSK6r2rzk3bbcnaB2naTrXCdXTtGrVZ1rqcI1s05R5KfV7vZ5eF8TTmOZ4xs/BeO4bfwBNKRT0ZMs2lt3ss450Dhvhm4stWv+4qO5dSMXRnLMWorOYprqUng640ez45o6hq13GlZW1WdeMlTlNSl9jaKb6vO/kVn1I35ceC6Ffijz/tPzeobE7VuMbHim902jpdxOvZW8JTnNwlFOpLbGGsvCXX+Ma53Jy99+oL0r2xpF8nfOxZey8djdem8fcOan2cx0TXb7uLqdm7WqnQnLdLEXmMWt0ovqaUIe5XJTu0mmSaxpMk4vHMpY8V/bY2jwh2v3WlW1Ox1yjUu7eCUIXNP9+ivVdJJeeUzV/UjfdZ6i2OLR5K5ZrPhvq51Tso4km7m8+gU68t5TqQlbzbfi2ks+/c8r/uQaXHvabsa8o9I/nK+fh0Zo9JrdPD9CMb58fMz+H/bSc/+li4z1LS9Y4muL3R6EqNpOEI8rpqGJRjhtJZWDYul8dcPWvZQtEq37jqCsKlHue5qP23zYWeXHivE01ukvToQWnHHjypGWYmZQvI5xOOCc4NdMvba/ZPxpoXDOi3tvqt99HqVblVIrupyzHlSz7Kfka31uvTu9d1G6oz56Na6q1IS5Wsxc20zwNZ3HM/MzjHETMtLZJmIhuXgbjrhzRez6GlX2oqleKNZOn3M5Y5m8bpYNMtPo+viT6kN5eSa07dyi2Sbaht/VON9BuOyKWgUtQT1L6DCj3Pcz+smsrOOXw8/caheMvBOXlb9CCaUiqb5JtEbTmSWYtqS3WOvw9TfXCna3os+HraGvX6oajSXJUl3U5RqJPaacU+qx8cmhM7EZec5K3xxYx5ZpD2atXp3Ws39xReaVW5qVIPzi5Npm3+z3jzhjROCLfStWv1CtGVVVKfczkuWUn4pNbo0p4YCWCLUi0akplmttw3ktV7HOitrFJ+H0Or/AOES1Xsd6K3sf9Tq/wDhNGNbhLBHwf7X+f8A0zXFdTSa3E97PQ4wjprce5UIOEUuVZwnut8mFJbyyDasajTGZ35AASgM5wnbwuNeoqaTUczw/HBgzI6Nffk3UqN1ytqMsSx5eK95asxExtnmibY7RHvTbLe+cYIycKNxTuqEa9KSnTksxkn18/czmluexEx27fDWraJmJ9sDxhQhW0KdSUVzUpxkvwf4mtmmpNeWxs/W7WrrllW03S61CrfQkqjtOdKrOK6qHg348uco1pc0Ktrc1KNxSnSrU3yzhNNNNejPJz2rOSdPrumY71wR3OoZDwMIzd4lk77Sxr31eNK2pyqTl0S6nCjTdatGnFZcmkkvE2poulUdKsVCCTrP99ljq/f5Lp70zXFitedOPm8yONTc+1WtuBq06alcXMaTfhFc7/FHbW4CmqfNQvIylnCU44LqN34nb/i11p8/bq+fe4UyNN8G8OXFbmj+WtR5qFOdOWXa0F9Z5XScui8o7+ZSVsbf1KxoajaOhcQUk08S8YvzRqvULKdje1KEk8xeDhy8ecVnv8Hn15NNT4l5C18EQVxQ4otHv32i1ZL15JRlj7iqNFr7O5Z4oqW76XNhdUfe3TbX4GF/1eji/ZU882H4tLPqMjwWcrbxBaPSk+0mX0nhy81XE4Lu6Occ8+nu9WdWiaW9U1OnRy+RPM35RXU2nQo06NCFOjBQpxSUYr7K8F/X4nRgw/JO59PM6hz/APGr219yqtLgS1VNKpdVHPxaSS+T3PLe8C1qa5rS4jVTaSUvZeX6vbBeEkljwOW3TB1241Nah4mPq2ett28tf8S3tDTrKhwvpc82ttLvLysk19KucLMvSK6RXx8iqN9PJdFjobB4x0mFezeoU44q0frvrzR6Z+eDXyPOti+KdS+n4/KryccXqtXD2s2t5YvhrXKjhYVZ81ndPd2Vd9JL+I/tL1bMHq+kXeh6nW0++hy1aT2x9WUXupRfjF+DPDv4e8uOkXVvxZpVHh3U60YajQjjSbyo8f8A0835N55W+myMJiazt2V1aNSpoO+8tq1nd1bW4oyo16MnCpTmsOMls0dBp4+mUxK28CJWmp3uu1IRVLR7Wdws+NVrlpr5vPwKrOcqjlOTTlKTcn5tvdlquW9I7N7S2aSrazdO5ntv3NPaOfRyba93qVLOStI3O17eI0nJD3ANGQAAAACYA+gD6AAAAAAAAAAAAAAAAEKgAAAAAAAAAALoAugIAAEgAAAAJSAAIACcZCUAYGBoCSMDIEgYBCdAJwQAAGRsCGSQEBJBJIMgn3kAASlkYIAAACGSGSIAwTggQiRjHl8wSIYDASAAAclhb+JxAGSsNbv9NWLas1F9YvdfJnvr8X6nWpOCnTp52zCOH8yvJ4DZaLWiNbZWwYrW7pr5dvfVJV+972cKifMpxe6fnktFHiu01WjC14rtZXlOG1PUKO11RXq/8ovfvv1KkTjKaxlP5md4ifLopOvELxqOg8McMRoT1G6vdVneQVa2p2v5hRov6sqjkm+Z77ehj9U4et62nW2s8ORu7rTq83SnQqQzWt6iWeWXLs01upfBli1/QKWrWmifT9X0/StapafTo3Fre1OVOEdoS5sYjLG7i98NvwMVda/+5jQqOhcPazXqXErh3F5fWspQhJuPKoQezaS3z0z0OeJtPqfLeYjfl4OHtA1BaxbVrjTrulRg+dzq0JRjtv1aNh4e7eMvy6dcmtrTizWpahQlfaxfXFCM05wrVpSUlnxTZsiDVSmpxfNFrMZea8D1+FM9s7fKddrPdF49AGBg73zoVniDhS91fUXdWlawpxaSkrm7hSeejwpeHTf0LPhv9prDim7p3mtVJR5ZQhimpY6pLHyzk4ud+moe70Ks/NNp9MguAdVU/a1DQ47N76jTfr4G0uzHgKz0qzeq3rtLzUJVJRp1KNVVYUor2XiS2be+fFZwaO07SbnV9Ro6fYW3e3NeXJGKXzbfgkt2/Avttxyuz5LQ9AjR1CnSnKV3cVXJQqVn1VPD2ivdu9zx8kWnxEvsMU1jzLP9o3Z/pEKlvf2V3pujuo5RrRuJ93TnhbOKSe/n5rHiUKfB1lD994y4dTzvyVpz/wBw83FfGepcYXdOtqDpwp0c9zQpJqEM9Xvu2/PyK8ml0yTSl4jzKmS9Jnw2Jw7o+n6dd1pW2u2WpVXHHLQjJOCynnLST8iyvoaw4b1GOn6vCpUbVOp7EvRPx+Bs6OJQUk0091v1PX4dvw7ZfJdapPyxfXgJRGCUm/D1OyXiPHq0Yz0e7U2lHup9fRN/iaiWPBpm0de116JbxqW6pyupZcFVjzLC2eYvw8NysvjWhdNLUeFNBuV4uFB0ZP4xZ5fMvu/iH13R8U1wz3fcqoTGThLryvZp7rG/Xbf5FqWqcF3TbuuG9QtJPbNlf8yS9FNZIVlwPdLFHWdWsPKNzaRqJe9xkvwOTu/sPXikRO4l7YKPHmmpRS/dRZ0n/wDXUY+fnUivmio2tnXv76jZUIyVavUVOEemJN8q/t6Fos+F7KFzTuNI410jv6clOi6jnbyUs7fWXng3ZpfA2kQu6Gt3WnWtTWpKFWrcUsxh3vLvKMeiy/v3MZyxXw6IxTfy0Rx3dwq8STsKEs2umU4WFJLyprDfvcslZaLLx3w+uG+Lbuyp1p1ac0q8Jz+s4zy9/XKeX4laZtj/AFc2X9kAA0ZAAAAALQB9AH0AAAAAAAAAAAAAAAAIVAAAAAAAAAAAXQBdAQAAJAAAD3aLpstZ1uz0yNWNKV1VVKM5LKi36HhLDwK8cc6K11V3Ai06hekbtp6ONOCq3BdxZ0a97TuncwlNOnTcFFReHnLKt1NvdvCX5T0T/sqq/wBpGocvYpitNq7lpmpFbagwbF4Z7JrviXh+11alq1G3hcJ4pzoSk1iTXVP0Ndo+geFJSp9g1SpSnKnUjYXXLODw4vM90/MjNaaxGlsFItM7Vj+4Pf5/4+tvjay/8R5NV7FrzS9Ku7+WtW9RW1KVVwjbyjzYTeM526GvlrusYS/K+oY/nM/2kT1rVakHTqanezhJNSjK4m00/BrJWK5PcyTakbjTxLcmEJTnGEFmc2oxXm3skPUt3Zpoa13jmxpVIqdC1zdVU/KP1dvWTivgzW9u2u2dKxayx3HYnqVHTat3HVqE6tOk6ncqg8yaWXHOfgaubTWfE+mrLiiFx2nahw93uadKyhKKzs6qeZ/HEo/I0Nxzoz0LjPUbJJqi6nfUvLkn7SwZYckzOpb5sUVruFeRsPhnskvuItCtdW/K9vb0bmDnGn3TnJLLW+68jXi6r3m/9DcqfYCpwlKMlp1Vpp4aeWMtpiI0phrE72rz7CquGocRUnU8na//ALFW4k7LuIOHaFS6SpX1pTjzTqW6fNBebg98eqyimQuK9OaqQrVYzTypKbyjdnZBxVf6277R9Uqyuu4pKrRq1ZOU+VvDjJ9Xs47vfGUVtN6fa9a0v4aQllLMXnZv4GyaPY5qV1oFLU7bVKNWdW3Venb9y1KWYpqOc9fAqfHOm0dI4v1jT7aPLQp1pOMcbJSXMkvcng35T1ujw7wZw7eXHLG2nG2oVZY+rGcMZ28ngnJlnUTCMeKJmYl8zuDhJwnmMo7Si1umuq+BCWTaHa9wf+TNUXEFlTxaXcsV4x6QrY6+6S/2l6mr15G1L90bZZMfbbS6V+zqvR4BXFb1Ok6Loxrdx3L5sSko4zn1KvpWny1PWbPTlUVOdzWjSUmsqLb8vE3Xff8As6034/k+j/Tiai4PX/DbQ/57T/EyreZiV7UiJhk+N+Ba/BcrJV9Qp3TunLCp0nDl5cdct+Z5+C+EKvGepXVnRvIWroUVVcp03PmWcYwmi/8Ab2kpaHjKTdbbw8DGdhm/Feot/wDU1/TREXn45leccfJEKpxnwRfcGXlClcVY3FCvDMK8IOKcl1jh+K2+ZWT6R1W3su0HR9a0Sqo072wup0Yy/wA3NLMJ+5p/0j51vbStp97Ws7mm6dxRm4VIP7LXVf2/WWw5N+JUzYorO4ZfhLhirxdrMtMo3cbaaoyq88oc+cY2xleZ5+JtCqcM8QXOkVbiNeduoZqRjyqXNFPp8S3diyzx5JeH0Op+MTHdq3/KRqv/AMr+gidzOTSO3/xdym+HUuHD3ZnxDxDSjXhRhZWs/q1rpuPMvNR6ssnZNwPbakpcRarTU7elN07WnP6spLdzl4YXh65z0OjjbtV1C+ua1loFz9FsoNw+k0tqldrZuL+zHyxuys3tNtVWjFFa91mUpdhFbkfecQxUvBQtdvxMPr/Y5qWjabXv6Oq2dxRoQdSoqkXSeEsvHVfga9q6lf16neVr25qT/SnVlJ/Ns9cOI9ahY17H8q3krSvHkqUZ1nKLXlh5x08Ce3J/Ud1J8aYx9fH4rBBL3YwbwwQAAAAAAGW4f4evuJ9Yp6bp0YurKLnKc3iNOK6t+i+94EzERuUxEzOoYpY3y8JLJcNGtbfhfTKXEmqUYVb2pn8lWVTpKS615r9CO+PNlkqdlX7l6dXW9Xu6eoWFlTdapb29NxlVaaxF5f1fN+WTXmtavd67qdS+vGud4UKaXs0or6sYrwSXT5mM2+SdQ1ivx+Zea7vK+oXdW7u6s61etNzqTm92/U6W1vt4nF7EGsViGc2mXJPct/DnFEbWlG0vZfmVtGr15V5e4p2SU9y1LWxzurnz4KZqdt25aNxRuKanRqRqRfjF5/A5znCEeac1GK3bfRGnKdxWo/vdWcPc8HKrd3FVYnVlL+Vv+J1f5c/zy8j/AISvd+3hdOIeK6UKTtdPmpzltKsn0T8F+0pdrb3WoXtK3t6U61zVnyQpwXtNvojhCM6zjGEZVKkpJKKWXJt4SS6vfw8S5V61PgWwla0G5cTXMMV6qe1jTa3hF+NR7ZfhnHU5Muabf/XtcTiY8NO2kf8A669Ru6fB2n1tF06rCpq1aHJqN7TeVSX+Ypvy/Sfntkp7xJLbGPvDbafq8t+LOKeXgpWkV8trW+oQ+gJaXmemwsLjVLyjZWdGVW5rTUIQXi3+peL8ETM6jyrFdvXoOiXev6pCzteVRw6latJ4jQprrOXoi0VuL7GxvlZ6dQlPS6EVTp1pv85Vx1m/LLzheWDxa5fWug6VU4Y0itCpJtPUryH+Xmv8lF/5uPT1foVFSkk1nruyMd7xO4Vz4ceSvbaGzaXFekThzOtUg39mUN18jonxnplO7ow7utUoyklUlFJOKzu4p9ZY6GuMv3fAlP0T88rqdU8jJNdbefj6Vx6W7tLDxfp93aa1KVa6VzbXEVXtbiD9mtSf1WvLC2x5plcLhw9dUuINLfC2pTUZ5dTS7up0oVX1g3+hLGPRnlsOC9QuJzjdRVvyScJc27TTaeEt8ZXX12ObHu06+3oZbUw196hWFknd9S9/uCocu95U5v5CxkwuqcKXemxdX9/orrKn1XvRtfFasbmHNj5uG89tbMVpun3Gq39DTrSm6txXlyQp+edm/djOfQ27W7XaXDkFotG1lq30KlGg73vlBVZxjhvCXTO2Sl7cFcOqKf8Awg1Wj7eF7VpbS8PSc9vVL4FMeU3vn1OTti87n09CLzjhkde1u74i1ivqd613tXCUY/VhFdIr0SMZuTlkZNoiI8QxtbunYACVQAAAAFoA+gD6AAAAAAAAAAAAAAAAEKgAAAAAAAAAALoAugIAAEgAABYOBv4caN/O4fiV8sHA38ONG/ncPxK3/WWmL9oX/t4/4z0T/sqv9JGofI2928f8aaJ/2VX+kjUD8CmD9G3I/dKPongexqan2LUbCjOMKlza16MZS6JylNb/ADPneJ9BcJV6tv2E/SKE5QrU7K5nCcXhxknNppkcj1CeN7lSV2G8RPK+n6bhes//AAmN1/sp1jh3RbnVLu9sp0bdJzjTcuZ5aW2Vjx8yv/uy4maWNf1H/wC+zou+JNev7edveazeV6E1yzp1KrlGSzndCK3Raaa8MY3u8LBuzse0+hpPDGq8R3fKo1XJKXlSppuXzk38jSkKc6tSnTpx5qlSXLFebfQ+mLjRdL03gG34bv8AUlptvKhGhOuqsYSk+s8OW27z8GRmtqO049fctEaPxTXt+PbfiS4k3KpdurWWMexPKa92H+BsPtv0dVrbTNeoe0k3b1ZR8U/ag/xXxR1y7OeAMbcXN+v0ml+wu+q6RZa92dXGk2F7C/VG3VOlXjJScp01mOXHbOyTMpvETEw2is9sxMvmf7Sx5n0Fw/b17vsGhb29OdSvU0+pGFOCy5PmlsvefPqbU2nnKeN/Q+huGL6vpvYhbX9rJRr29jUqU3JKS5lJvdGmb1DPj+5205S4B4sq1Y04aBepvxlBRS+LeDZ/COg0OzDRLvWeILqjC6rw5XShLLSTzyQ/Sk35FOte2biqnWjOv9Br09uan3HJn4p5TLzrel6b2ncEU9es6Lp6lTpSdP2syjOGeanLwed8PC6plLTbUb9LUikeatJ6/qtXXNav9UrLlqXVSU+XyXRL4JJfA3Px8k+xHT+v73aP7kaJe0WvFJrpjwN8cdb9h1h/2Vr+CLZIiJqikz+UufZ9rdrxvwXc8P6w+9uLekqVXm6zpv6k16ppL3peZpfiDRbnhzXbrS7tPnozwptbVIv6sl6Nb/PyO3hvXbjhrXLbVLaTbpP87TW3eQeE4v4Z9zSNwdpOh2vGPCVvxJo+K1e3pKrFrrUovdxfrF749JLxHnHb/wCm/kp/txvd/wD0dIfzCl/+SJqTg/bjbQ9/+e0/xNs3c1P/ANHODi9lY018qsUal4P/AIb6H/Paf4jH6lGSNTVsrt8+toXvrfqMZ2F/wo1H+ZL+mZTt8+tofvrfqMX2F/wp1H+Z/wC+isf+qV7f+1wlxQ+E+2bV7irJ/Qa113d1FeEWl7X/AHXh/wCkjLdr/CkLi3p8UWEIvEIxulTWVKGfZqZ8fJ+mGUHtD/5Q9d/nXln7KNldk3E9PV9GuOF9TxUdGlLulJ57yi9nD/u5+T9B29tYtBExaZpKp9izS49lvl/Q6nT3ox3as3/dH1Z+SpPf+RH+r5lu4N4cq8J9sVbT5Ju3naValtN/apvdfFYafuKj2sZl2i6qlu0qeE3tnu0hWd32iYmKRDaOuyfDXYoqFsnTn9Bp0k/GMqmOZv35l9x89pLosfE+iNep/uj7F1O2bnN2FKtFJ7twSbXv2l9x87pJ+0unnj4mmD3KnI9w92n6LqmqwnPTtOuruMGlKVGk5YbWVnHTbfc9q4O4m8eH9Sx/N5Ht4V451Tg+hd0tNpWs1cTU599Ft5WemH6m6uzHjDUeL7HUK+owt4yt6sIQ7lNJpxzvkjJN6+fopWlvH2+bpxcJyhOLjKLacX1TWzOOV5nr1RZ1e93/AOcVP6bPJy+p0RO4c8xqQAEoAAALr2Z8S2fC/E0q+oZha3FN0Z1VHLp7pptLfG33plKBW1e6NStS3bO30pxFxTpmr8M6rYaHe2uoahVsakqVtRqc0pxaabS8Wk2+Xq+mD5uSfj54XidthdV7C+o3drWlRuKM1OnUjs1JFr160tuI9MqcUaTQVKtB41WzgtqNT/OxS+xLxx0ZlSsY5bZLzkhTX1IPXa2Nxf11TtaU6jeOnh+osttwLcTSde4p03jok5NHTWlreocOXPjxfvKnkrqWu74HvaUHOhVpVmvsrZ/f1KzXt61vVlTrU5QlHZprGGLVtX9oTizY8v6S6/HZZ9F4ln4d7P8AiDiizd1YUKULZPCrV5uMajWzUdnnfxKvHG+c49D6S7MeItLv+DrG0o1qVK4sqCp16MpJSXL9v1T6t+bZzZrzEbh2Ya1tOpaqlYy7Obfvb2nCXE9eDdpTTU4WdNvl7x+Dm8PGzx1ZRak51as6tScpVJycpzk8ttvLbfqzYfbDrmnaxxHa0tOqUq30OlKnVr094uTeeVPxSSfTxkzXtvRlXr06UPrTkootjibR3fauW0V8fTL6Jw9X1afM5d3Qi/am1093my52vCul0KMeeh3k/wBKbb+7YydnZxsLKlb017EIpdMNvxb953Hr4uNWI3L4/m9Ty2yTWk6iGIuOFtJr0nF0FTlL7UJ4a+9r7jF3VCPBmhXD06NWeo3+aM7xpRVvR/Rh480vF+XQtZ13VrSvLSdCtFShNNYfg/B/AjPxa2r4TwuqZcd4i07iWnEsbYJPReW0rW7rUJY5qc3BtdHhtfqPO+h50Rrw+pid+XElEEhaFm4Q0mN/eO4qpSp0MPlfi/D9psJ+023u2VngdU/yRVaklN1d99+m36yynpcWkRXb5Lq2a9s81mfEJWfMnCw89DiS1tk6ZjbzIvNZiYa94ztK1PXJ3dSdSbufb5pvLz0kvgVnxeOhfeOVH8n27fXnkvuWShHk56RW8xD7XhZJy4ItZAJDMnSgAA0AAGgABIH0AfQAAAAAAAAAAAAAAAAhUAAAAAAAAAABdAF0BAAAkAAALDwMv+HGjel1D8SvHu0fU6ujazaalRhCdS1qqrGM+ja8Hgi8brpek6tttztr0rUdS1LR52Nhc3UYU6qk6NNz5W5LGcGqv3Ma/wD/ANHqP+rT/YX/APu6aynlaRYdc/WqftH93bXM4/I+n/6U/wBpzU+SsaiHVecd53Mtc3mkalpvI76wubZTeI99SlDL9Mo3pwjTqVuweVGlTlUq1LC6jCEFlyeZrC82aq4w48vuMqFpSu7O3oK2nKcXRcvabSW+X6GS4d7V9U4b0K20q206zq07dPlqVJTTeW3vh+bL3i949K4rUpM+VVfC3ECxnRNR/wBXl+wn9zOvxi29E1FRXVu2nhfcX5duutL/AKHsP9Of7ThW7cNYrU5wlpFglOPK/bn0fXxG8kfSJrjn1LB9mGiPWOObLnjmjZxd1UynvyvEf9rHyMz216y7zia20uMuajZUeaS8qk93t58uF8St8H8bXPBsrudrYW1zO65VKVZyzGK+ysPpncwerajW1jV7vUrlfnrmpKpNJ7JvwXolhCKWm+5R31rTth4cLwNu9h+sRp3WoaFOW1RK6o+GZLaSx7uV/A1GZLh/XLnhvXLfVbWMZ1aLfsT+rOLWHF+hfLTceFceTU+WX4/0L8hccaha0oKNCrNXFFZ+xPfb3PPyNq6Q/wD+PuNs/k2r+LNS8XcZXHGF1a3N1ZULerQg4ZpSk+dN53yZC27SdQteC1wxGxtpWyt5W/eycufDzvjOM7mU0tMRtrW9YtMqVHbD93Q3P2FalF0tX0ly2hKNxCPo8xl+o01nHgZrhbii94U1f8oWcKdWTpypSpVc8sovHXG+zRrkr3V1DHFaIt5cOL9M/I/FerWXLiNO4nyeK5WuZfibf44kn2G2OHnFK16e5GouKuIavFWsz1Ova0rerOnGElSbaljKTefHH4GW1jtEv9Z4UpcPVrK2p0KcKcVWg5c/sLCe7wZ2pae1tW9Ymyn7m1+x3i1Wt5Phq+nm3uG52zl9mbT5oe54b9/vNUvfpsTSnOjVjVpzcJwkpRae6a6NeudzXJTuhjjv222+h+NNMpaN2R6rp9GS7ilHNPO3LGVdSjH4JpfA0jwescb6I/D6bTf3lg1ntV1bXOH6+kXVlaxhXhGM61NyU9mnnd4zle7foU7S7+ppWqWmoUoRlVtqsasYy+q2vD3dTKlLRExLXLkra0TDbXb0+aWhpbv888Z38DGdhm3FGot/9T/30VbjHjm84ydq7yytqH0bm5VScnzc2M5z7vA6OEuMLvhG/r3drbUridal3Uo1m8JZztgmKT8ei2SJyRLu7Qt+0LXH4O56p/xUYXS9TutH1S21GznyXNtNTg8dceD9Gsp+8563q9XXNcvNVrUqdOrdT55RhnEdksL5GPbxuaRXdIiWNrfnuH1Fo1fTuLIaPxNZ4VSipwafWKlHlnTfuaT+HqaP7VN+0jVuvSjv/wDLiebhDj7U+DYXNK0pUq9vcNSlSqt4jJeKx442+C8jE8Q67X4k1251a5o0qNa45eaFLPKsJLx38DKmOa322yZItSIhszsh4zt7ehLhvUqsIRcnO0nUeIvP1ob9HndeeWjxca9k2oWl1Wv9AoO6spycnawealFtttR8456Lqltuav5vq+a6Py9xddC7VOJtDpQoSuKeoUILChdx5pY/lrfYWxWid1K3rNdWVWppGp0KrpVdNvIzWzi6Ev2G6+xKxvNO0fU3e2le376vTlTVWm4uS5OqT38TAx7d9QcPa0G35vNXMkvlgxWo9s/El2mrSjZWOftQpupL5y2+4i0ZLeJhNfjrO4lRdUWNYvl//oqf0meQ5VKkqtWdScnKc5OUm31beWcToiNR5c1p8+EAAsgAAAAAGsmZ4a1W+0nXre4sYxqTn+bq0pr2a0Hs4SXimYYsHB9OE9fouf2U5L34IindbSuTJ8dJtDYFrp9nYc8bKh3NKc3NQzlxWdlnxSPUn7yPTyB7eOvbXUPhc+a2W82lPN5GF4h0eOp2FSVOH99Q9qD6uX8Vv8DMkPHK8vCW+SuWkXrqVuLntiyRaGmZQ5JNepaeFM0dB4tu913emql/9yol+r/zMJrVNUtXuYJJKNSSwvDfoZ3RvzPZtxPW8a9xa26efDLk/wADw8lYjw+7w27q7VR4eyWEvDyPfoc409atJyeyqxbMcnjwOynNwmpp4a3yaR+OlLxNomP63M28Z8PxIMZoesU9UsIycl30Uu9j4xx4+5mTxj3nsY7d1fD4bkYbY8kxaDJPgPUx+r6tR0izlXnidT/Jwb2k/L3eZOS8UruU8fDbLeK1a84hnCeuXk4Ncrn82sLb7zEv+25bp3XBuu/47b3mh3k226ttLv6Lfm4P2o59Nj3aP2XXutahTVlrGnXOnSy53lvU5uVeTp7PPv2PDtlje5feY8UxWtYUPGehyp051ZRhTi5zk8RjFZcn5JeZtjXOxanplqruhrkFa0lzXUrqjju4eLXJ193uKrV4n03h9StuEracaz2q6teRUq89vsR6U195T5Yt6aWxTTzZl9A0u54ZpKOs3FC0rXTXdWUp/nnt9acfsrHg8Nlhw/I09WuatW5lc1Kk6labcpznLMpPzbfUvmn6vV07g+hqepTnUdxc91bU0lzThGPtSbfgnhI7uPyIx/jeXhdS6bOe3y41lJf1Nms+GfErK4203Cap1ubrjC/aYTVOMa93TlQtIdxSaxJ59qXx/YdduRSI3DycPSs97RFo1DhxjqlO91GFvQnz0aGylnKk87srWdxJtvLe5B51rTM7l9TipGKkUr9JyQAVaAAAAAAAAAfQB9AAAAAAAAAAAAAAAACFQAAAAAAAAAAF0AXQEBsNgAGwyvMAmAyvMZQASnKIyvMYQwiUpyiMrzGEMICcrzGV5kYQwgJ5l5jmIwicIQGSMrzGAESbeYyvMYGEEpyFggIKuWSM+oICU8y8xzIgEBlE5TIBIZROSABPMhlMjCGEQkyhleYwAg28ycrzIANm3mTlEABleYyvMYQwgk2GwBIbDYABsNgACwZTQLyFjrFCtUeKaliT8k9n+Jizkm4yi11Tz5ExOp2resWrNZ+25004pro1klYwUbh/iqNvQhaXrk6a2jUxlxXl7vUuVC9tLiMZUrilOL8VL+s9PFnravt8dyun5cV51G4d2x13Fanb29StVeKcItyZ13Wp2FlDnuLilBeCUst/BZZROI+J6mot21snTtlLOekptefp6DLmiI8S14XT8uXJEzGoYK9rO6u6tZ9Zycn728liS7jsnfh9K1hP4Qp4/wB5FWUsP3LJadWxR7N+GaW6dW5uq/8AtRh/us8a07mH2WKsRCrY8+oTwQWXhrQ7S6pXGt6vmGjWGO9itpXNX7NGPnnxaL2mIjcqVjc6e7SLWnwxoH7oL5Zu7uLhpdq87ro6014xSey8WenROLLi/wBSs9Pr0ISqXFWNLvI5W7eM4KtrmsXWu6lUv7qSTklGnSj9WnBfVjFfopbe/LPdwNDveO9Eh53kJfLf9RFL3xxNolTNxsOadWhmtZ4vqWV/e2dChDNvXnT7x5l9VtZx95Tb2/ub+s61xVlUk/Py8hqE+91S7qfp15yXxk2eZ4NJy3vH5M8fHxYf0hPM5PfL3zjqXLs44yo8Ia3Vq3dKpO0uqahVlTjmUMPMZKPit8YRS/ETb5H7n+BlavdHl047TE+G9+07j+yo6JU0exc6t1fW8W5cjUadKaTT33ba8PXfoaKlhvGFhbL0LV2hY/L1hLH/AEVaY9PzZVMEYqRFV8tu6z16Zp1bV9TttOtVmvcVI04ejb/DGX8DM8bajQudbhp1i86fpNNWVu/0uX60/e5c3yPVwsvyJoOqcUSx38E7HT/+2mvakv5MfxKhlt9WRHm249QrM9tdJzhkZyAbQyg2GwADYbABJsNgAGw2AAbDYAAH0AfQAAAAAAAAAAAAAAAAhUAAAAAAAAAABdAF0BAAbjcABuMvzJgAMvzGX5hKQRv5jfzCUgjfzG/mBII38yd/EAMAbhACNxv5hKQRv5jfzAAbjckANxuEAG43AAbjcABuNwAG43CQDL8wQqDAG4DAG4y/MJSCN/Mb+YSAbjckANxuAA3G4AkjcbgTglSkujaOOWNyyJjaXJt9RnJGGezTdPrajewt6KTk34vGB/pEzFY7peaKy8YeemxbeLYSo8P8JWqTzHTHVfpz1HIsWn8M6fp9KKdGnWqL/KVI82fcvBHuudPtL2nGnc0IThGKhHK+qlskvJGkcO1oiXmz1nDS01iGt9B0Otr+qfRaE+7owj3txXl9WhSW7lL08seLPTxNrtDUZUNO02MqOjWCcLSk+s341Jebl180Z3iGjLROGXpul0e6srir3l3V58zqSz7EH5RXl4vqUF7nNOK1bas9SmemSkWoeJaOzxf8PtIlh4hVlPb0hJlXLX2dprjGhU/zdtc1PlRkyMn6rU9qvWfNcVZec5P5s4EJ8yz5klvpWfYRL6svczlyv0/ae6x0O/1Om3a0JSi9svZfNltTPpE2ikd1p8M/2h767p0vPSrX+gVWhRq3FxSoUYOdSpNQhFLLk28JF84t0O91e/sri0hCcadhQoSTmk+aEcPHxPJwtp8tBuL/AIh1Kjyfkqlm3hNbVLieYwx7t39/gUmtqU8wUz473/GXl40uKdnXs+G7Wpm30en3dSUelS4lvVl67vHuT8yqHKpUqV6s61WbnUqScpSl1k3u2cdyaRqNL3tuQDcZZZQA38xv5gAN/Mb+YSAb+YAADcABuNwAfQB9AAAAAAAAAAAAAAAACFQAAAAAAAAAAF0AXQEAACdgAAAAAlAIBIBuNwAAAADcAAAAAAgAEpABgACME7gANwAAG4ADcbgAAQqAbjAADAAlAIBKAASkAGAAIwTuAA3AAAbkiejLrwJQp/3zc4XOsU1tv4tlJ64TLVwXqNO01CVtVnGMLiOMv7Ml0L4piLxMuXmxM4LdvtsDqRgl522a28eo6Hr+4jT4iYmJ1LxatQp3Gk3VOcU06T+ay0/uNRPZteptvVLqwpW7t72/jZRrwcFVlTdTlyurit8eGSm1+AtVqRlX0itZ6xQ87GspTWfOm8ST9N/U8zl5K976zo+O/wAG5VYt3Z57Ot6jW/zWk3Uv9jH6ysXFrWs6sqV1Qq0asetOpBxa9HnBeuAuHNXlb6tf07OSo3OmVre2nNqLrTlhJQTab8d+hxZLRr29mlZiWvl0XuQO24tLiwuqlreUKlCvSeKlKcWpRePFM68F48wzt4lYuF9EWqXcqlZf3vS3l/Gedl8ss2NCnCnSVOEYxpx2jFLCS8kYPhGlGHD9CeEpTnJvHy/UZ19D1eNiitNvk+p8q98s0jxEDksYxtjHU815Z0L+yqWtxl0574z0eNpL1PQTtjHib2pFo1LzcWa+O0WrLUuradPS7+rbT35X7LXivBmPLrx5Sip2lbpKUXDPon/WylHkZK9tph9txsvy4ouAAo2ABuAA3AWAAAA3IAkAAA+gD6AAAAAAAAAAAAAAAAEKgAAAAAAAAAALoAugIDIyAToBlAAOZDOQAlKAQAAABnAygAAyAAyMoAB1AAEAAlIAAAyAAyMgAAAAAADOBkAhUJyQAJbIygAlK3AQAgAEpAAAGQAGRkAAAAJJjJxkmvA4gEf7WjTeMb20hGFeCuYL9J4aXvPbX49nKLVGyjGb6Ocm8fJIpQNYzXiNbctuFgtPdNfL239/c6hWlWuKjnJ+D8vI8tGrUoVI1KVSdKcXlSpycWn6NdDgDKfyncuquqxqvpa9P481hSpW2rVqGq2OUqlPUKKrcsXs8S6p4z4nLtEneU+MbqFZyjQg4/QcfUVDlXJyY8MeKKmuvXBYtN444g0uxhZ22oLuYbU41qUavdr+K5J4934GNqancNqXj7e3jeVSWmcNvUOb8sKxf0nn+vy8z7vn8VLlXj1TKg9juvLy51C7qXd5XnXuKr5qlSby5P1Og0pXUM7zEz4bE4MvoV9Mdq2lUpSckn1cX+x7P4Flyak0/UK2m3cbii8OPX18/ejYGncT6de0Y95Wjb1ML2Jvo/LPR/cz0ePnjXbL5rqfT7zf5cceJZslLxxt7zzTv7SnTc5XdBRXV94sFe1njChTpSo2Eu8qtY7zpGL81nq/XodF89ax7ebg4GbLbWmI43v4XGpQtqbyqEXFtfpN7/LYq2Tsq1JVJOct23ltnA8m1u60y+wxYoxUikfSASyCGmgAA0AAJMgAAAAJIyAAD6APoAAAAAAAAAAAAAAAAQqAAAAAAAAAAAugC6AgAASAAAAACUAgEgAAAAAAAAAAAACAASkAAAAAAAAAAAAAAAQqAAAAAJQCASgAEpAAAAAAAAAAAAGcZ9wE8rzgOLXXG/Q2v2V8A6TxNo17qOr0ZVod93FGCk4KOEuaW2+c7fAt9z2I8L1cu3q39s/DkrcyX+kmYTnrE6dFePaY2+eXFrqmQbou+wWKy7HXZJt9K9sn96awYC87EuJaH+LXOn3Ppzyg/vRaM9ZVnBZrYFtu+zLjG0WXolWqsN5oVIVPwZgrrQtWsc/S9LvaGOveUJLHxxgnvrP2pOO0fTHgmWIvDks+TeH8mOXbfPpsWiVZrMOS2TOPxZP9upDJhXzHty59sNvHocckAlMOWckZIAAAAAAAAAAAAAAAAAAPoA+gAAAAAAAAAAAAAAABCoAAAAAAAAAAC6ALoCAABIAAAAAJQCASAAAAAAAAAAAAAIABKQAAAAAAAAAAAAAABCoAAAAAlAIBKAASkAAAAAAAAAAAeK94J8VhZEjdfYnxBaUNIvdIrXEKdeNb6RTjN45oySTx54a395uGFRVIcyaafk8ny/whwBqXGlG5uLatb0KFvJQ56yk+abWcLHo08+pZI9mfaBpH/FuocyhtF297KHyTwcOSle6fL0Md7RX037lSJwmjQauu1/R3mVPUK0Es+1CnXXx8fkjspdsHGGmONPVNFpTwt+8oVKMn8en3Iz+Of60+X+w3zhB00+u68maas+3yg3i80OpDzdGupfikZ617aeGLjHfyvbR+U6HMvnHJHZaE/JSV5utD0q9i43em2ldPr3lGMvxRgL3sy4PveZz0O3pSaxzUG6b/ANl4Odp2kcI3jjGnr9nmXRVJOD+9Iz1tqtherNpfW1b/ALOrGX4E/lBqktfXfYlwvUy6FbULZvwjXUl8mjAXvYRyrNnr7w/Cvb5/os3WmJpY28SYy3hWcNJfJfFPC99wnqkbC+5JSnDvIVKbfLOPxWzXQwht7t3dFXuiKKX0jkquX8jK/Xk1D1O7HburEy4Mle23gABdmAAAAAAAAAAAAAAAAB9AH0AAAAAAAAAAAAAAAAIVAAAAAAAAAAAXQBdAQAAJAAAAABKAQCQAAAAAAAAAAAABAAJSAAAAAAAAAAAAAAAIVAAAAAEoBAJQACUgAAAAAAAAAAEpNtJdSCY/WW+PXyA372HXNCXB95Ri4qdO9fMuj3hFr7vwNoqSeGnsz5S4U1jiPR7ytV4ehcVKkoLvqVKg60XBPZuOPDz2fUudDto4nsJ8mpaTbVPNShOjL9fywcWTHPfOno48kRXy35leaOE4QnFppPO2GagtO3ewf+OaNcQed5Ua0Zr5MsFl2xcJ3PKq1xdWj6vv7eWPnHJlNLw0+SkrTdcL6Hef4xo1jVznLlbx/YYG87KeELxv/BKoSf2qFWUMfeZa0464Vvcdxr+nyb+zKuov5SwzNUb21uYqVvcUqsX405qX4EbvBrHLWV52F6FV5vot/f2+eibjUS+aMHddg17T9qx12jJr6satBwx/3k3+Bu/mXkw5LHXYmMloJx0loKXZz2kaU2rHU51F1zQ1CSS9EpY/A4Sue1vSE1UhqdWmt8unCvjHqsm/+ZYz4ESw47LJPyTPuFfij6l8l8Savq2sapKvrU5/S4RUO7lT7tU11wo+C3b9eviYZm2e3SxhR1bSb/Ee+rUqlKWI45uVppv/AEsGpTtxTurhyxqwADRkAAAAAAAAAAAAAAAAB9AH0AAAAAAAAAAAAAAAAIVAAAAAAAAAAAXQAEaAAEgAAAAAlAIBIAAAAAAAAAAAAAgAEpAAAAAAAAAAAAAAAEKgAAAACUAgEoABKQAAAAAAAAAACY9SBnAS352G2tJcJXtwuXvq141U28IxWE/m38TZtS1pVqfd1qcKsfKcVJfefOnZv2iQ4Op3dpfW9WtZ15xqJ0cOUJ4w3h4TTSWd/A2pY9sPCV28VLytay8q9CSXzjlHBlpbumXfivTt8rDecF8OX/8AjOi2M30z3Kj+GDBXfY/wbcp8mn1Ldvxo15R+7ODPWXGXDt/tba3YVJPpFV4p/J7mYpXFKss0qkZr+JLP4Ge7w2iKS1Ve9hGk1U/our3tLxxUjGa/UYSt2H6zayc9N1+2U8+xzQnSaXvi2zefM+bGyGF5ImMtoVnFVoaXCfappC/vPUbmtGHTur1Tz8JHW+Je1fRsfSrK7qQW7lVs1VXzib+UVjHgFBLoPk/qPi/ktEUu2ziOzl3eo6FbSkl05alKX35/Aylr28200lcaDWT8XRuIy/FI25WsrW4hyV6FKrHynBSX3mHveCuF73Lr6Dp0m11VCMX80ie6s+4PjyR6loHtE4zp8Zava1ra3qULS2pOEI1cczk3lt46eC+BTGX/ALUuEbPhfX7eWm0nSsruDkqbk2oTjs0m9+jT+JQHuduLXb4cOWJ7vIADRkAAAAAAAAAAAAAAAAB9AAAAAAAAAAAAAAAAACFQAAAAAAAAAAAF0A2AAAAAAAAJQCASAAAAAAAAAAAAAIABKQAAAAAAAAAAAAAABCoAAAAAlAIBKAASkAAAAAAAAAAAAAStnlbHq03TrjVtSt7C0pqpc3E1TpxzjLfr4LxyeTJc+ymlGr2i6bKcklTVSe/jiDKZPFdr0jdmYrdiHEHIqlK702vtnl5pRafvaPBLsz470qbla2VTPhK0ukn8uZH0mmmk01j0D6nFGazv+Cv0+bqd72n6LmOddhGD6TpurH8Gd9Ltb4306S+mRpVMeFzaOnn34w/wPopPPuOFWjTqx5ZwhOL6qSTHyRPuD4rfUtI2fb1ewS+m6Lb1MfWdGs4P5PP4mcte3XRamFdabqFFt/YUZpL4Mvt3wpoF8sXOi2FTxy7eKfzSMLc9lvB1ypJ6JRpyfSVKUoNffj7iN0n6TFckOi17XOELnaepToP/AN/QlFfMzVvxpw1ew/vfXbCcnsk66i8v0bRrnjHsm0fTeGr7UtLq3FvWtaUqvd1anPGaXVZ2a2NK4j1cU3hdV6GlcVb+md818fiW0e2nXLPU9W0y0srmlXhb0ZVJzpzUknJrCyvRGrh0WEkvciTqpXtjTivebTuUAkguqAAAAAAAAAAAAAAAAAB9AAAAAAAAAAAAAAAACFQAAAAAAAAAAF0AXQEAACQAAAAASgEAkAAAAAAAAAAAAAQACUgAAAAAAAAAAAAAACFQAAAABKAQCUAAlIAAAAAAAAAAAAAHfZ3tzp91SurSvUoV6UuaFSnLEov0Z0ATG/CYnS8Wva7xlbKKlqFGul4VreDz/opGYtu3HXqe1zp2n14+PIpU3+LNXgz+Gn8XjLePtum17eaTx9M0GonnrRuFL+kkZu17beGKn79R1Cg/HNFSS+TPnsllJ49fpeOTePb6ctu1Tg66in+VlSz4VaM4/PbYzdpxVw/fNK11qwrN9FC4i3+J8j9H039Q4xlvKKfvWSk8aP60jlTD6Q7VNbtbfgLULf6RT767iqNKCmszy05Y90d/cfN+ctnPOFhZxjCXgjiaYscUYZMvegkglGzIIJICQAAAAAAAAAAAAAAAAPoA+gAAAAAAAAAAAAAAABCoAAAAAAAAAAAAAAAANgMANgABKAQCQAAAAAAAAAAAABAAJSAAANgAAAAAAAAAAAIVAAAAAEoBAJQACUgAADYAAAAAAAAAAAAAAAE5IAE5GSAESlsgBATgAEAQSQSkAAAAAAAAAAAAABsAAAAAAAAAAAAAAAAAAABCoAAAAAAAAAAAAAAAAAAAAAlAIBIAAAAAAAAAAAAAgAEpAAAAAAAAAAAAAAAEKgAAAACUAgEoABKQAAAAAAAAAAAAAAAAAAAAAAAAAAAAAAAAAAAAAAAAAAAAAAAAAAAAAAAAAAAAAAAAAEKgAAAAAAAAAAAAAAAAAAAACUAAkAAAAAAAAAAAAAQACUgAAAAAAAAAAAAAACFQAAAABKAASgAEp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C4B646-0C77-E81D-88C4-64A3D6129BD2}"/>
              </a:ext>
            </a:extLst>
          </p:cNvPr>
          <p:cNvSpPr/>
          <p:nvPr/>
        </p:nvSpPr>
        <p:spPr>
          <a:xfrm>
            <a:off x="160512" y="860960"/>
            <a:ext cx="432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Origin data analysis 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BAF9D34-19C3-6E68-6C3C-1A981940990B}"/>
              </a:ext>
            </a:extLst>
          </p:cNvPr>
          <p:cNvSpPr>
            <a:spLocks/>
          </p:cNvSpPr>
          <p:nvPr/>
        </p:nvSpPr>
        <p:spPr>
          <a:xfrm>
            <a:off x="1122744" y="1524862"/>
            <a:ext cx="1476000" cy="1350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21DB77C4-178F-0562-B596-C06CDC6F7962}"/>
              </a:ext>
            </a:extLst>
          </p:cNvPr>
          <p:cNvSpPr txBox="1"/>
          <p:nvPr/>
        </p:nvSpPr>
        <p:spPr>
          <a:xfrm>
            <a:off x="38840" y="6276493"/>
            <a:ext cx="120872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Using eight CPT characteristics to predict soil types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94401A2-4F37-4E3C-A667-359826B47D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005"/>
          <a:stretch/>
        </p:blipFill>
        <p:spPr>
          <a:xfrm>
            <a:off x="10594104" y="1488273"/>
            <a:ext cx="497759" cy="393403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B32304C-3FDF-47BD-A804-41E25047BB29}"/>
              </a:ext>
            </a:extLst>
          </p:cNvPr>
          <p:cNvSpPr/>
          <p:nvPr/>
        </p:nvSpPr>
        <p:spPr>
          <a:xfrm>
            <a:off x="11224506" y="2341497"/>
            <a:ext cx="250028" cy="218364"/>
          </a:xfrm>
          <a:prstGeom prst="rect">
            <a:avLst/>
          </a:prstGeom>
          <a:solidFill>
            <a:srgbClr val="0032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10799FF-8C19-4341-965B-061D37DFEC7F}"/>
              </a:ext>
            </a:extLst>
          </p:cNvPr>
          <p:cNvSpPr/>
          <p:nvPr/>
        </p:nvSpPr>
        <p:spPr>
          <a:xfrm>
            <a:off x="11224506" y="2837803"/>
            <a:ext cx="250028" cy="218364"/>
          </a:xfrm>
          <a:prstGeom prst="rect">
            <a:avLst/>
          </a:prstGeom>
          <a:solidFill>
            <a:srgbClr val="008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3E0EC9E-0F91-46EE-A37C-C77D950F3F22}"/>
              </a:ext>
            </a:extLst>
          </p:cNvPr>
          <p:cNvSpPr/>
          <p:nvPr/>
        </p:nvSpPr>
        <p:spPr>
          <a:xfrm>
            <a:off x="11224506" y="3334109"/>
            <a:ext cx="250028" cy="218364"/>
          </a:xfrm>
          <a:prstGeom prst="rect">
            <a:avLst/>
          </a:prstGeom>
          <a:solidFill>
            <a:srgbClr val="85FF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24D8974-D46F-422D-BEB5-ADB8DE2CCE31}"/>
              </a:ext>
            </a:extLst>
          </p:cNvPr>
          <p:cNvSpPr/>
          <p:nvPr/>
        </p:nvSpPr>
        <p:spPr>
          <a:xfrm>
            <a:off x="11224506" y="3830415"/>
            <a:ext cx="250028" cy="218364"/>
          </a:xfrm>
          <a:prstGeom prst="rect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729F87F-6C6E-4EF2-9790-3CECF7927896}"/>
              </a:ext>
            </a:extLst>
          </p:cNvPr>
          <p:cNvSpPr/>
          <p:nvPr/>
        </p:nvSpPr>
        <p:spPr>
          <a:xfrm>
            <a:off x="11224506" y="4326721"/>
            <a:ext cx="250028" cy="218364"/>
          </a:xfrm>
          <a:prstGeom prst="rect">
            <a:avLst/>
          </a:prstGeom>
          <a:solidFill>
            <a:srgbClr val="7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13E945A-BE02-40A6-AE9B-74B8248D1E3C}"/>
              </a:ext>
            </a:extLst>
          </p:cNvPr>
          <p:cNvSpPr txBox="1"/>
          <p:nvPr/>
        </p:nvSpPr>
        <p:spPr>
          <a:xfrm>
            <a:off x="11474534" y="2272706"/>
            <a:ext cx="722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zh-CN" sz="180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altLang="zh-CN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51DE9C7-ABBA-49AB-A932-3D78C1629A3C}"/>
              </a:ext>
            </a:extLst>
          </p:cNvPr>
          <p:cNvSpPr txBox="1"/>
          <p:nvPr/>
        </p:nvSpPr>
        <p:spPr>
          <a:xfrm>
            <a:off x="11496675" y="2770697"/>
            <a:ext cx="722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zh-CN" sz="180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altLang="zh-CN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0603301-BA1B-4572-B16B-6FE3DEACF158}"/>
              </a:ext>
            </a:extLst>
          </p:cNvPr>
          <p:cNvSpPr txBox="1"/>
          <p:nvPr/>
        </p:nvSpPr>
        <p:spPr>
          <a:xfrm>
            <a:off x="11495905" y="3233893"/>
            <a:ext cx="722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zh-CN" sz="180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US" altLang="zh-CN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4EDC927-F8F9-45F3-A264-42282437B3D7}"/>
              </a:ext>
            </a:extLst>
          </p:cNvPr>
          <p:cNvSpPr txBox="1"/>
          <p:nvPr/>
        </p:nvSpPr>
        <p:spPr>
          <a:xfrm>
            <a:off x="11478151" y="3761308"/>
            <a:ext cx="722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zh-CN" sz="180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endParaRPr lang="en-US" altLang="zh-CN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A128D58-9A83-4C62-B28E-4D821792EEC1}"/>
              </a:ext>
            </a:extLst>
          </p:cNvPr>
          <p:cNvSpPr txBox="1"/>
          <p:nvPr/>
        </p:nvSpPr>
        <p:spPr>
          <a:xfrm>
            <a:off x="11474534" y="4268531"/>
            <a:ext cx="722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zh-CN" sz="180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endParaRPr lang="en-US" altLang="zh-CN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CD64D5-8438-3895-CE45-BD3A67B3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634480"/>
            <a:ext cx="681778" cy="223520"/>
          </a:xfrm>
        </p:spPr>
        <p:txBody>
          <a:bodyPr/>
          <a:lstStyle/>
          <a:p>
            <a:fld id="{EEA5A86E-E351-470D-BABE-3EC73C5B08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A781132-1516-532B-DA7D-613179E1C3A2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b="476"/>
          <a:stretch/>
        </p:blipFill>
        <p:spPr>
          <a:xfrm>
            <a:off x="209787" y="1524862"/>
            <a:ext cx="1476000" cy="39340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2D84B4C-0DB5-3A90-F3D1-67573E1AFFAA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656143" y="1524862"/>
            <a:ext cx="1476000" cy="39340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989458-1FF7-BD20-FC1C-E3412BBC73A7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540393" y="1524862"/>
            <a:ext cx="1476000" cy="39340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F5D694-A83D-55D7-CA78-937569B04826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016393" y="1524862"/>
            <a:ext cx="1476000" cy="39340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E2B50A-1EE1-67E1-8574-66DE1C94AEBC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531247" y="1524862"/>
            <a:ext cx="1476000" cy="39340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E16D0B6-DFAC-F007-B66F-D586A82D48E3}"/>
              </a:ext>
            </a:extLst>
          </p:cNvPr>
          <p:cNvPicPr>
            <a:picLocks/>
          </p:cNvPicPr>
          <p:nvPr/>
        </p:nvPicPr>
        <p:blipFill rotWithShape="1">
          <a:blip r:embed="rId12"/>
          <a:srcRect b="874"/>
          <a:stretch/>
        </p:blipFill>
        <p:spPr>
          <a:xfrm>
            <a:off x="9019113" y="1524862"/>
            <a:ext cx="1476000" cy="3899626"/>
          </a:xfrm>
          <a:prstGeom prst="rect">
            <a:avLst/>
          </a:prstGeom>
        </p:spPr>
      </p:pic>
      <p:sp>
        <p:nvSpPr>
          <p:cNvPr id="28" name="左大括号 27">
            <a:extLst>
              <a:ext uri="{FF2B5EF4-FFF2-40B4-BE49-F238E27FC236}">
                <a16:creationId xmlns:a16="http://schemas.microsoft.com/office/drawing/2014/main" id="{CD9838B7-F700-E5BD-CC90-9E3FEBA3FF88}"/>
              </a:ext>
            </a:extLst>
          </p:cNvPr>
          <p:cNvSpPr/>
          <p:nvPr/>
        </p:nvSpPr>
        <p:spPr>
          <a:xfrm rot="16200000">
            <a:off x="5285689" y="995303"/>
            <a:ext cx="315701" cy="9363078"/>
          </a:xfrm>
          <a:prstGeom prst="leftBrace">
            <a:avLst>
              <a:gd name="adj1" fmla="val 90936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2275518-8C07-9DDE-DCA3-A69885555144}"/>
              </a:ext>
            </a:extLst>
          </p:cNvPr>
          <p:cNvSpPr txBox="1"/>
          <p:nvPr/>
        </p:nvSpPr>
        <p:spPr>
          <a:xfrm>
            <a:off x="5101137" y="5809272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Input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B550847-BE93-DC27-BA95-5AAD2F966BBA}"/>
              </a:ext>
            </a:extLst>
          </p:cNvPr>
          <p:cNvSpPr txBox="1"/>
          <p:nvPr/>
        </p:nvSpPr>
        <p:spPr>
          <a:xfrm>
            <a:off x="10559444" y="556633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Output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725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33741</TotalTime>
  <Words>1788</Words>
  <Application>Microsoft Office PowerPoint</Application>
  <PresentationFormat>宽屏</PresentationFormat>
  <Paragraphs>407</Paragraphs>
  <Slides>23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等线</vt:lpstr>
      <vt:lpstr>微软雅黑</vt:lpstr>
      <vt:lpstr>Arial</vt:lpstr>
      <vt:lpstr>Calibri</vt:lpstr>
      <vt:lpstr>Calibri Light</vt:lpstr>
      <vt:lpstr>Franklin Gothic Medium</vt:lpstr>
      <vt:lpstr>Times New Roman</vt:lpstr>
      <vt:lpstr>Wingdings</vt:lpstr>
      <vt:lpstr>Office 主题</vt:lpstr>
      <vt:lpstr>Equation</vt:lpstr>
      <vt:lpstr>PowerPoint 演示文稿</vt:lpstr>
      <vt:lpstr>PowerPoint 演示文稿</vt:lpstr>
      <vt:lpstr>PowerPoint 演示文稿</vt:lpstr>
      <vt:lpstr>1. Background</vt:lpstr>
      <vt:lpstr>PowerPoint 演示文稿</vt:lpstr>
      <vt:lpstr>1. Background</vt:lpstr>
      <vt:lpstr>1. Background</vt:lpstr>
      <vt:lpstr>PowerPoint 演示文稿</vt:lpstr>
      <vt:lpstr>1. Background</vt:lpstr>
      <vt:lpstr>1. Background</vt:lpstr>
      <vt:lpstr>1. Background</vt:lpstr>
      <vt:lpstr>1. Background</vt:lpstr>
      <vt:lpstr>PowerPoint 演示文稿</vt:lpstr>
      <vt:lpstr>1. Background</vt:lpstr>
      <vt:lpstr>1. Background</vt:lpstr>
      <vt:lpstr>1. Background</vt:lpstr>
      <vt:lpstr>1. Background</vt:lpstr>
      <vt:lpstr>PowerPoint 演示文稿</vt:lpstr>
      <vt:lpstr>1. Background</vt:lpstr>
      <vt:lpstr>1. Background</vt:lpstr>
      <vt:lpstr>PowerPoint 演示文稿</vt:lpstr>
      <vt:lpstr>4. 结论</vt:lpstr>
      <vt:lpstr>PowerPoint 演示文稿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张 晋彰</cp:lastModifiedBy>
  <cp:revision>1406</cp:revision>
  <dcterms:created xsi:type="dcterms:W3CDTF">2016-10-08T09:28:41Z</dcterms:created>
  <dcterms:modified xsi:type="dcterms:W3CDTF">2023-07-22T15:29:44Z</dcterms:modified>
</cp:coreProperties>
</file>