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1" r:id="rId3"/>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ECF5"/>
    <a:srgbClr val="ECDAA2"/>
    <a:srgbClr val="DDFDC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6" autoAdjust="0"/>
    <p:restoredTop sz="94694" autoAdjust="0"/>
  </p:normalViewPr>
  <p:slideViewPr>
    <p:cSldViewPr snapToGrid="0">
      <p:cViewPr varScale="1">
        <p:scale>
          <a:sx n="83" d="100"/>
          <a:sy n="83" d="100"/>
        </p:scale>
        <p:origin x="59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FB1F7AA-E9DA-4B12-A946-B79B85877F66}"/>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BAD6750D-6A53-4334-BE91-0ADBF0FE7C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76646BE5-8CE7-4DD7-AC70-E855A75CF897}"/>
              </a:ext>
            </a:extLst>
          </p:cNvPr>
          <p:cNvSpPr>
            <a:spLocks noGrp="1"/>
          </p:cNvSpPr>
          <p:nvPr>
            <p:ph type="dt" sz="half" idx="10"/>
          </p:nvPr>
        </p:nvSpPr>
        <p:spPr/>
        <p:txBody>
          <a:bodyPr/>
          <a:lstStyle/>
          <a:p>
            <a:fld id="{74E932BD-7296-43A2-A797-C92AD5B57E13}" type="datetimeFigureOut">
              <a:rPr lang="pl-PL" smtClean="0"/>
              <a:t>04.03.2022</a:t>
            </a:fld>
            <a:endParaRPr lang="pl-PL"/>
          </a:p>
        </p:txBody>
      </p:sp>
      <p:sp>
        <p:nvSpPr>
          <p:cNvPr id="5" name="Symbol zastępczy stopki 4">
            <a:extLst>
              <a:ext uri="{FF2B5EF4-FFF2-40B4-BE49-F238E27FC236}">
                <a16:creationId xmlns:a16="http://schemas.microsoft.com/office/drawing/2014/main" id="{B5DD77B7-C05C-4EA4-90EB-BC6B8938C746}"/>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97F36895-A131-4C0D-AA40-495610598659}"/>
              </a:ext>
            </a:extLst>
          </p:cNvPr>
          <p:cNvSpPr>
            <a:spLocks noGrp="1"/>
          </p:cNvSpPr>
          <p:nvPr>
            <p:ph type="sldNum" sz="quarter" idx="12"/>
          </p:nvPr>
        </p:nvSpPr>
        <p:spPr/>
        <p:txBody>
          <a:bodyPr/>
          <a:lstStyle/>
          <a:p>
            <a:fld id="{9DD102CE-DD16-4988-BA0B-541E4AA21A80}" type="slidenum">
              <a:rPr lang="pl-PL" smtClean="0"/>
              <a:t>‹#›</a:t>
            </a:fld>
            <a:endParaRPr lang="pl-PL"/>
          </a:p>
        </p:txBody>
      </p:sp>
    </p:spTree>
    <p:extLst>
      <p:ext uri="{BB962C8B-B14F-4D97-AF65-F5344CB8AC3E}">
        <p14:creationId xmlns:p14="http://schemas.microsoft.com/office/powerpoint/2010/main" val="3777211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9AA9227-1D5D-409C-BFF8-028D9D241D91}"/>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79D5AA93-28BB-47A3-99B2-6491E908E649}"/>
              </a:ext>
            </a:extLst>
          </p:cNvPr>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ACF0FBED-5305-42A9-920E-CA14688BF3BF}"/>
              </a:ext>
            </a:extLst>
          </p:cNvPr>
          <p:cNvSpPr>
            <a:spLocks noGrp="1"/>
          </p:cNvSpPr>
          <p:nvPr>
            <p:ph type="dt" sz="half" idx="10"/>
          </p:nvPr>
        </p:nvSpPr>
        <p:spPr/>
        <p:txBody>
          <a:bodyPr/>
          <a:lstStyle/>
          <a:p>
            <a:fld id="{74E932BD-7296-43A2-A797-C92AD5B57E13}" type="datetimeFigureOut">
              <a:rPr lang="pl-PL" smtClean="0"/>
              <a:t>04.03.2022</a:t>
            </a:fld>
            <a:endParaRPr lang="pl-PL"/>
          </a:p>
        </p:txBody>
      </p:sp>
      <p:sp>
        <p:nvSpPr>
          <p:cNvPr id="5" name="Symbol zastępczy stopki 4">
            <a:extLst>
              <a:ext uri="{FF2B5EF4-FFF2-40B4-BE49-F238E27FC236}">
                <a16:creationId xmlns:a16="http://schemas.microsoft.com/office/drawing/2014/main" id="{106A4458-A61B-4EEF-9245-6C2ABF33ECD6}"/>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065F199A-113F-4558-881E-B2D4529765F6}"/>
              </a:ext>
            </a:extLst>
          </p:cNvPr>
          <p:cNvSpPr>
            <a:spLocks noGrp="1"/>
          </p:cNvSpPr>
          <p:nvPr>
            <p:ph type="sldNum" sz="quarter" idx="12"/>
          </p:nvPr>
        </p:nvSpPr>
        <p:spPr/>
        <p:txBody>
          <a:bodyPr/>
          <a:lstStyle/>
          <a:p>
            <a:fld id="{9DD102CE-DD16-4988-BA0B-541E4AA21A80}" type="slidenum">
              <a:rPr lang="pl-PL" smtClean="0"/>
              <a:t>‹#›</a:t>
            </a:fld>
            <a:endParaRPr lang="pl-PL"/>
          </a:p>
        </p:txBody>
      </p:sp>
    </p:spTree>
    <p:extLst>
      <p:ext uri="{BB962C8B-B14F-4D97-AF65-F5344CB8AC3E}">
        <p14:creationId xmlns:p14="http://schemas.microsoft.com/office/powerpoint/2010/main" val="2661987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8458737D-2C6D-4F9F-84D3-83235FF40732}"/>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0CC82594-A4BF-4AE9-BE33-8D4F957EA045}"/>
              </a:ext>
            </a:extLst>
          </p:cNvPr>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D9A2CC07-DC13-4D33-A695-5C909198B35D}"/>
              </a:ext>
            </a:extLst>
          </p:cNvPr>
          <p:cNvSpPr>
            <a:spLocks noGrp="1"/>
          </p:cNvSpPr>
          <p:nvPr>
            <p:ph type="dt" sz="half" idx="10"/>
          </p:nvPr>
        </p:nvSpPr>
        <p:spPr/>
        <p:txBody>
          <a:bodyPr/>
          <a:lstStyle/>
          <a:p>
            <a:fld id="{74E932BD-7296-43A2-A797-C92AD5B57E13}" type="datetimeFigureOut">
              <a:rPr lang="pl-PL" smtClean="0"/>
              <a:t>04.03.2022</a:t>
            </a:fld>
            <a:endParaRPr lang="pl-PL"/>
          </a:p>
        </p:txBody>
      </p:sp>
      <p:sp>
        <p:nvSpPr>
          <p:cNvPr id="5" name="Symbol zastępczy stopki 4">
            <a:extLst>
              <a:ext uri="{FF2B5EF4-FFF2-40B4-BE49-F238E27FC236}">
                <a16:creationId xmlns:a16="http://schemas.microsoft.com/office/drawing/2014/main" id="{AA46FF46-0825-4B48-9266-7E2E35372DBB}"/>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F76AA844-D60B-476F-B701-C6AB677D71C3}"/>
              </a:ext>
            </a:extLst>
          </p:cNvPr>
          <p:cNvSpPr>
            <a:spLocks noGrp="1"/>
          </p:cNvSpPr>
          <p:nvPr>
            <p:ph type="sldNum" sz="quarter" idx="12"/>
          </p:nvPr>
        </p:nvSpPr>
        <p:spPr/>
        <p:txBody>
          <a:bodyPr/>
          <a:lstStyle/>
          <a:p>
            <a:fld id="{9DD102CE-DD16-4988-BA0B-541E4AA21A80}" type="slidenum">
              <a:rPr lang="pl-PL" smtClean="0"/>
              <a:t>‹#›</a:t>
            </a:fld>
            <a:endParaRPr lang="pl-PL"/>
          </a:p>
        </p:txBody>
      </p:sp>
    </p:spTree>
    <p:extLst>
      <p:ext uri="{BB962C8B-B14F-4D97-AF65-F5344CB8AC3E}">
        <p14:creationId xmlns:p14="http://schemas.microsoft.com/office/powerpoint/2010/main" val="4070170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B7C91A1-6066-4904-B41A-58FC7A0FB345}"/>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56D2F96F-8E48-483A-B67A-84CF87660BAB}"/>
              </a:ext>
            </a:extLst>
          </p:cNvPr>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8A8E43D5-1D99-4EBF-87C5-27F363C2E052}"/>
              </a:ext>
            </a:extLst>
          </p:cNvPr>
          <p:cNvSpPr>
            <a:spLocks noGrp="1"/>
          </p:cNvSpPr>
          <p:nvPr>
            <p:ph type="dt" sz="half" idx="10"/>
          </p:nvPr>
        </p:nvSpPr>
        <p:spPr/>
        <p:txBody>
          <a:bodyPr/>
          <a:lstStyle/>
          <a:p>
            <a:fld id="{74E932BD-7296-43A2-A797-C92AD5B57E13}" type="datetimeFigureOut">
              <a:rPr lang="pl-PL" smtClean="0"/>
              <a:t>04.03.2022</a:t>
            </a:fld>
            <a:endParaRPr lang="pl-PL"/>
          </a:p>
        </p:txBody>
      </p:sp>
      <p:sp>
        <p:nvSpPr>
          <p:cNvPr id="5" name="Symbol zastępczy stopki 4">
            <a:extLst>
              <a:ext uri="{FF2B5EF4-FFF2-40B4-BE49-F238E27FC236}">
                <a16:creationId xmlns:a16="http://schemas.microsoft.com/office/drawing/2014/main" id="{3E048D1C-E915-4A10-B714-627F8D9CA4AD}"/>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BC85FE32-30D6-4796-AFBA-F744A75EA859}"/>
              </a:ext>
            </a:extLst>
          </p:cNvPr>
          <p:cNvSpPr>
            <a:spLocks noGrp="1"/>
          </p:cNvSpPr>
          <p:nvPr>
            <p:ph type="sldNum" sz="quarter" idx="12"/>
          </p:nvPr>
        </p:nvSpPr>
        <p:spPr/>
        <p:txBody>
          <a:bodyPr/>
          <a:lstStyle/>
          <a:p>
            <a:fld id="{9DD102CE-DD16-4988-BA0B-541E4AA21A80}" type="slidenum">
              <a:rPr lang="pl-PL" smtClean="0"/>
              <a:t>‹#›</a:t>
            </a:fld>
            <a:endParaRPr lang="pl-PL"/>
          </a:p>
        </p:txBody>
      </p:sp>
    </p:spTree>
    <p:extLst>
      <p:ext uri="{BB962C8B-B14F-4D97-AF65-F5344CB8AC3E}">
        <p14:creationId xmlns:p14="http://schemas.microsoft.com/office/powerpoint/2010/main" val="3318414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FB4D625-D86E-4F8A-AACD-AC309BD7B9CD}"/>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79A18F5F-9E10-4882-BD68-09198FA1C1D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id="{9521BB32-C80A-4FEA-9D94-18C2EED044E0}"/>
              </a:ext>
            </a:extLst>
          </p:cNvPr>
          <p:cNvSpPr>
            <a:spLocks noGrp="1"/>
          </p:cNvSpPr>
          <p:nvPr>
            <p:ph type="dt" sz="half" idx="10"/>
          </p:nvPr>
        </p:nvSpPr>
        <p:spPr/>
        <p:txBody>
          <a:bodyPr/>
          <a:lstStyle/>
          <a:p>
            <a:fld id="{74E932BD-7296-43A2-A797-C92AD5B57E13}" type="datetimeFigureOut">
              <a:rPr lang="pl-PL" smtClean="0"/>
              <a:t>04.03.2022</a:t>
            </a:fld>
            <a:endParaRPr lang="pl-PL"/>
          </a:p>
        </p:txBody>
      </p:sp>
      <p:sp>
        <p:nvSpPr>
          <p:cNvPr id="5" name="Symbol zastępczy stopki 4">
            <a:extLst>
              <a:ext uri="{FF2B5EF4-FFF2-40B4-BE49-F238E27FC236}">
                <a16:creationId xmlns:a16="http://schemas.microsoft.com/office/drawing/2014/main" id="{E6067D06-5583-4451-B264-D5DF9BA8A327}"/>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9BB1E9F5-ABB4-4FC3-A8BD-E70E9FEEC1EF}"/>
              </a:ext>
            </a:extLst>
          </p:cNvPr>
          <p:cNvSpPr>
            <a:spLocks noGrp="1"/>
          </p:cNvSpPr>
          <p:nvPr>
            <p:ph type="sldNum" sz="quarter" idx="12"/>
          </p:nvPr>
        </p:nvSpPr>
        <p:spPr/>
        <p:txBody>
          <a:bodyPr/>
          <a:lstStyle/>
          <a:p>
            <a:fld id="{9DD102CE-DD16-4988-BA0B-541E4AA21A80}" type="slidenum">
              <a:rPr lang="pl-PL" smtClean="0"/>
              <a:t>‹#›</a:t>
            </a:fld>
            <a:endParaRPr lang="pl-PL"/>
          </a:p>
        </p:txBody>
      </p:sp>
    </p:spTree>
    <p:extLst>
      <p:ext uri="{BB962C8B-B14F-4D97-AF65-F5344CB8AC3E}">
        <p14:creationId xmlns:p14="http://schemas.microsoft.com/office/powerpoint/2010/main" val="3958305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E20616C-D4E4-46DC-91C0-C83F109322D0}"/>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2A50FD2B-31C9-4AA7-8254-DF4612724A82}"/>
              </a:ext>
            </a:extLst>
          </p:cNvPr>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192EA1B9-87E7-4B01-8625-2B05D5263F7F}"/>
              </a:ext>
            </a:extLst>
          </p:cNvPr>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E06EB164-BCF4-419C-BB52-884E2975DEBC}"/>
              </a:ext>
            </a:extLst>
          </p:cNvPr>
          <p:cNvSpPr>
            <a:spLocks noGrp="1"/>
          </p:cNvSpPr>
          <p:nvPr>
            <p:ph type="dt" sz="half" idx="10"/>
          </p:nvPr>
        </p:nvSpPr>
        <p:spPr/>
        <p:txBody>
          <a:bodyPr/>
          <a:lstStyle/>
          <a:p>
            <a:fld id="{74E932BD-7296-43A2-A797-C92AD5B57E13}" type="datetimeFigureOut">
              <a:rPr lang="pl-PL" smtClean="0"/>
              <a:t>04.03.2022</a:t>
            </a:fld>
            <a:endParaRPr lang="pl-PL"/>
          </a:p>
        </p:txBody>
      </p:sp>
      <p:sp>
        <p:nvSpPr>
          <p:cNvPr id="6" name="Symbol zastępczy stopki 5">
            <a:extLst>
              <a:ext uri="{FF2B5EF4-FFF2-40B4-BE49-F238E27FC236}">
                <a16:creationId xmlns:a16="http://schemas.microsoft.com/office/drawing/2014/main" id="{2EBA2987-3844-4845-BF30-2A0125CDA231}"/>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32F31720-697B-4270-A2E3-E204E40C13EA}"/>
              </a:ext>
            </a:extLst>
          </p:cNvPr>
          <p:cNvSpPr>
            <a:spLocks noGrp="1"/>
          </p:cNvSpPr>
          <p:nvPr>
            <p:ph type="sldNum" sz="quarter" idx="12"/>
          </p:nvPr>
        </p:nvSpPr>
        <p:spPr/>
        <p:txBody>
          <a:bodyPr/>
          <a:lstStyle/>
          <a:p>
            <a:fld id="{9DD102CE-DD16-4988-BA0B-541E4AA21A80}" type="slidenum">
              <a:rPr lang="pl-PL" smtClean="0"/>
              <a:t>‹#›</a:t>
            </a:fld>
            <a:endParaRPr lang="pl-PL"/>
          </a:p>
        </p:txBody>
      </p:sp>
    </p:spTree>
    <p:extLst>
      <p:ext uri="{BB962C8B-B14F-4D97-AF65-F5344CB8AC3E}">
        <p14:creationId xmlns:p14="http://schemas.microsoft.com/office/powerpoint/2010/main" val="887835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C706F54-CB87-4279-B67B-615306ADDE66}"/>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D2053E24-6721-49B7-8935-738D54E837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id="{B86C845A-23F9-4273-9515-0F12D4F79983}"/>
              </a:ext>
            </a:extLst>
          </p:cNvPr>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80AEFA01-853D-4F89-8F2A-4B01E9CFE6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2EAF574F-AFDD-4A8D-9747-6653590447A5}"/>
              </a:ext>
            </a:extLst>
          </p:cNvPr>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03304274-9259-466A-BA97-C71123C62C51}"/>
              </a:ext>
            </a:extLst>
          </p:cNvPr>
          <p:cNvSpPr>
            <a:spLocks noGrp="1"/>
          </p:cNvSpPr>
          <p:nvPr>
            <p:ph type="dt" sz="half" idx="10"/>
          </p:nvPr>
        </p:nvSpPr>
        <p:spPr/>
        <p:txBody>
          <a:bodyPr/>
          <a:lstStyle/>
          <a:p>
            <a:fld id="{74E932BD-7296-43A2-A797-C92AD5B57E13}" type="datetimeFigureOut">
              <a:rPr lang="pl-PL" smtClean="0"/>
              <a:t>04.03.2022</a:t>
            </a:fld>
            <a:endParaRPr lang="pl-PL"/>
          </a:p>
        </p:txBody>
      </p:sp>
      <p:sp>
        <p:nvSpPr>
          <p:cNvPr id="8" name="Symbol zastępczy stopki 7">
            <a:extLst>
              <a:ext uri="{FF2B5EF4-FFF2-40B4-BE49-F238E27FC236}">
                <a16:creationId xmlns:a16="http://schemas.microsoft.com/office/drawing/2014/main" id="{4EE60C0A-CC03-49A4-99F9-061FAC24031B}"/>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id="{10E323AB-467A-4D9C-9A7A-8EDA3ACEEA9F}"/>
              </a:ext>
            </a:extLst>
          </p:cNvPr>
          <p:cNvSpPr>
            <a:spLocks noGrp="1"/>
          </p:cNvSpPr>
          <p:nvPr>
            <p:ph type="sldNum" sz="quarter" idx="12"/>
          </p:nvPr>
        </p:nvSpPr>
        <p:spPr/>
        <p:txBody>
          <a:bodyPr/>
          <a:lstStyle/>
          <a:p>
            <a:fld id="{9DD102CE-DD16-4988-BA0B-541E4AA21A80}" type="slidenum">
              <a:rPr lang="pl-PL" smtClean="0"/>
              <a:t>‹#›</a:t>
            </a:fld>
            <a:endParaRPr lang="pl-PL"/>
          </a:p>
        </p:txBody>
      </p:sp>
    </p:spTree>
    <p:extLst>
      <p:ext uri="{BB962C8B-B14F-4D97-AF65-F5344CB8AC3E}">
        <p14:creationId xmlns:p14="http://schemas.microsoft.com/office/powerpoint/2010/main" val="241607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287C080-762A-421C-B878-2DE98F88F7D7}"/>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FADA0F30-4E9B-4EC7-A6D3-377CD1112FA9}"/>
              </a:ext>
            </a:extLst>
          </p:cNvPr>
          <p:cNvSpPr>
            <a:spLocks noGrp="1"/>
          </p:cNvSpPr>
          <p:nvPr>
            <p:ph type="dt" sz="half" idx="10"/>
          </p:nvPr>
        </p:nvSpPr>
        <p:spPr/>
        <p:txBody>
          <a:bodyPr/>
          <a:lstStyle/>
          <a:p>
            <a:fld id="{74E932BD-7296-43A2-A797-C92AD5B57E13}" type="datetimeFigureOut">
              <a:rPr lang="pl-PL" smtClean="0"/>
              <a:t>04.03.2022</a:t>
            </a:fld>
            <a:endParaRPr lang="pl-PL"/>
          </a:p>
        </p:txBody>
      </p:sp>
      <p:sp>
        <p:nvSpPr>
          <p:cNvPr id="4" name="Symbol zastępczy stopki 3">
            <a:extLst>
              <a:ext uri="{FF2B5EF4-FFF2-40B4-BE49-F238E27FC236}">
                <a16:creationId xmlns:a16="http://schemas.microsoft.com/office/drawing/2014/main" id="{23B9BD0E-7BB1-4217-A184-5F8D9CA04F6C}"/>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id="{3B684E55-F22F-4A0E-9D25-057B527A0DAC}"/>
              </a:ext>
            </a:extLst>
          </p:cNvPr>
          <p:cNvSpPr>
            <a:spLocks noGrp="1"/>
          </p:cNvSpPr>
          <p:nvPr>
            <p:ph type="sldNum" sz="quarter" idx="12"/>
          </p:nvPr>
        </p:nvSpPr>
        <p:spPr/>
        <p:txBody>
          <a:bodyPr/>
          <a:lstStyle/>
          <a:p>
            <a:fld id="{9DD102CE-DD16-4988-BA0B-541E4AA21A80}" type="slidenum">
              <a:rPr lang="pl-PL" smtClean="0"/>
              <a:t>‹#›</a:t>
            </a:fld>
            <a:endParaRPr lang="pl-PL"/>
          </a:p>
        </p:txBody>
      </p:sp>
    </p:spTree>
    <p:extLst>
      <p:ext uri="{BB962C8B-B14F-4D97-AF65-F5344CB8AC3E}">
        <p14:creationId xmlns:p14="http://schemas.microsoft.com/office/powerpoint/2010/main" val="4284210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F3BF804B-7005-4AF2-A83B-2C17A8D2A807}"/>
              </a:ext>
            </a:extLst>
          </p:cNvPr>
          <p:cNvSpPr>
            <a:spLocks noGrp="1"/>
          </p:cNvSpPr>
          <p:nvPr>
            <p:ph type="dt" sz="half" idx="10"/>
          </p:nvPr>
        </p:nvSpPr>
        <p:spPr/>
        <p:txBody>
          <a:bodyPr/>
          <a:lstStyle/>
          <a:p>
            <a:fld id="{74E932BD-7296-43A2-A797-C92AD5B57E13}" type="datetimeFigureOut">
              <a:rPr lang="pl-PL" smtClean="0"/>
              <a:t>04.03.2022</a:t>
            </a:fld>
            <a:endParaRPr lang="pl-PL"/>
          </a:p>
        </p:txBody>
      </p:sp>
      <p:sp>
        <p:nvSpPr>
          <p:cNvPr id="3" name="Symbol zastępczy stopki 2">
            <a:extLst>
              <a:ext uri="{FF2B5EF4-FFF2-40B4-BE49-F238E27FC236}">
                <a16:creationId xmlns:a16="http://schemas.microsoft.com/office/drawing/2014/main" id="{9CBE5E1D-4F9F-4EEE-ABC4-087A130C4AAB}"/>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id="{F6A082FB-6A04-433E-857D-CEFE6AEF164A}"/>
              </a:ext>
            </a:extLst>
          </p:cNvPr>
          <p:cNvSpPr>
            <a:spLocks noGrp="1"/>
          </p:cNvSpPr>
          <p:nvPr>
            <p:ph type="sldNum" sz="quarter" idx="12"/>
          </p:nvPr>
        </p:nvSpPr>
        <p:spPr/>
        <p:txBody>
          <a:bodyPr/>
          <a:lstStyle/>
          <a:p>
            <a:fld id="{9DD102CE-DD16-4988-BA0B-541E4AA21A80}" type="slidenum">
              <a:rPr lang="pl-PL" smtClean="0"/>
              <a:t>‹#›</a:t>
            </a:fld>
            <a:endParaRPr lang="pl-PL"/>
          </a:p>
        </p:txBody>
      </p:sp>
    </p:spTree>
    <p:extLst>
      <p:ext uri="{BB962C8B-B14F-4D97-AF65-F5344CB8AC3E}">
        <p14:creationId xmlns:p14="http://schemas.microsoft.com/office/powerpoint/2010/main" val="224831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9E677DC-5F81-443E-A1F8-E92539D8A623}"/>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AF358448-01F6-4551-B29A-7E2A28CB293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B132A851-328A-40AB-A335-1DEE78A32D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577FAA83-523F-44C5-9490-27CAA4B4C921}"/>
              </a:ext>
            </a:extLst>
          </p:cNvPr>
          <p:cNvSpPr>
            <a:spLocks noGrp="1"/>
          </p:cNvSpPr>
          <p:nvPr>
            <p:ph type="dt" sz="half" idx="10"/>
          </p:nvPr>
        </p:nvSpPr>
        <p:spPr/>
        <p:txBody>
          <a:bodyPr/>
          <a:lstStyle/>
          <a:p>
            <a:fld id="{74E932BD-7296-43A2-A797-C92AD5B57E13}" type="datetimeFigureOut">
              <a:rPr lang="pl-PL" smtClean="0"/>
              <a:t>04.03.2022</a:t>
            </a:fld>
            <a:endParaRPr lang="pl-PL"/>
          </a:p>
        </p:txBody>
      </p:sp>
      <p:sp>
        <p:nvSpPr>
          <p:cNvPr id="6" name="Symbol zastępczy stopki 5">
            <a:extLst>
              <a:ext uri="{FF2B5EF4-FFF2-40B4-BE49-F238E27FC236}">
                <a16:creationId xmlns:a16="http://schemas.microsoft.com/office/drawing/2014/main" id="{44AE11B3-E874-426D-9D31-FE0DE432A011}"/>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31DA9426-9EE4-4410-B1A4-192E141F928C}"/>
              </a:ext>
            </a:extLst>
          </p:cNvPr>
          <p:cNvSpPr>
            <a:spLocks noGrp="1"/>
          </p:cNvSpPr>
          <p:nvPr>
            <p:ph type="sldNum" sz="quarter" idx="12"/>
          </p:nvPr>
        </p:nvSpPr>
        <p:spPr/>
        <p:txBody>
          <a:bodyPr/>
          <a:lstStyle/>
          <a:p>
            <a:fld id="{9DD102CE-DD16-4988-BA0B-541E4AA21A80}" type="slidenum">
              <a:rPr lang="pl-PL" smtClean="0"/>
              <a:t>‹#›</a:t>
            </a:fld>
            <a:endParaRPr lang="pl-PL"/>
          </a:p>
        </p:txBody>
      </p:sp>
    </p:spTree>
    <p:extLst>
      <p:ext uri="{BB962C8B-B14F-4D97-AF65-F5344CB8AC3E}">
        <p14:creationId xmlns:p14="http://schemas.microsoft.com/office/powerpoint/2010/main" val="1600327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E0BA57D-763C-462E-A8AC-3734442B3C24}"/>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0F1171AA-1E4C-4BA6-B6F3-B1EB7E1D25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a:extLst>
              <a:ext uri="{FF2B5EF4-FFF2-40B4-BE49-F238E27FC236}">
                <a16:creationId xmlns:a16="http://schemas.microsoft.com/office/drawing/2014/main" id="{39D3E771-D992-42C1-9612-2A08B670BF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681EB543-19DF-436E-90BA-6F92F5F58775}"/>
              </a:ext>
            </a:extLst>
          </p:cNvPr>
          <p:cNvSpPr>
            <a:spLocks noGrp="1"/>
          </p:cNvSpPr>
          <p:nvPr>
            <p:ph type="dt" sz="half" idx="10"/>
          </p:nvPr>
        </p:nvSpPr>
        <p:spPr/>
        <p:txBody>
          <a:bodyPr/>
          <a:lstStyle/>
          <a:p>
            <a:fld id="{74E932BD-7296-43A2-A797-C92AD5B57E13}" type="datetimeFigureOut">
              <a:rPr lang="pl-PL" smtClean="0"/>
              <a:t>04.03.2022</a:t>
            </a:fld>
            <a:endParaRPr lang="pl-PL"/>
          </a:p>
        </p:txBody>
      </p:sp>
      <p:sp>
        <p:nvSpPr>
          <p:cNvPr id="6" name="Symbol zastępczy stopki 5">
            <a:extLst>
              <a:ext uri="{FF2B5EF4-FFF2-40B4-BE49-F238E27FC236}">
                <a16:creationId xmlns:a16="http://schemas.microsoft.com/office/drawing/2014/main" id="{42CD6D63-A04F-41BC-A498-61D040A7778F}"/>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C7490959-2993-4BC0-AE22-2EAD9EDCFF2C}"/>
              </a:ext>
            </a:extLst>
          </p:cNvPr>
          <p:cNvSpPr>
            <a:spLocks noGrp="1"/>
          </p:cNvSpPr>
          <p:nvPr>
            <p:ph type="sldNum" sz="quarter" idx="12"/>
          </p:nvPr>
        </p:nvSpPr>
        <p:spPr/>
        <p:txBody>
          <a:bodyPr/>
          <a:lstStyle/>
          <a:p>
            <a:fld id="{9DD102CE-DD16-4988-BA0B-541E4AA21A80}" type="slidenum">
              <a:rPr lang="pl-PL" smtClean="0"/>
              <a:t>‹#›</a:t>
            </a:fld>
            <a:endParaRPr lang="pl-PL"/>
          </a:p>
        </p:txBody>
      </p:sp>
    </p:spTree>
    <p:extLst>
      <p:ext uri="{BB962C8B-B14F-4D97-AF65-F5344CB8AC3E}">
        <p14:creationId xmlns:p14="http://schemas.microsoft.com/office/powerpoint/2010/main" val="39096594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A96036AE-412D-4180-9A63-5B1DDB2D9E4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id="{BDAB9E04-98FF-4D9C-8BB8-F480895E0A1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6B960162-0DCB-48C5-8152-16E9B4D75E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E932BD-7296-43A2-A797-C92AD5B57E13}" type="datetimeFigureOut">
              <a:rPr lang="pl-PL" smtClean="0"/>
              <a:t>04.03.2022</a:t>
            </a:fld>
            <a:endParaRPr lang="pl-PL"/>
          </a:p>
        </p:txBody>
      </p:sp>
      <p:sp>
        <p:nvSpPr>
          <p:cNvPr id="5" name="Symbol zastępczy stopki 4">
            <a:extLst>
              <a:ext uri="{FF2B5EF4-FFF2-40B4-BE49-F238E27FC236}">
                <a16:creationId xmlns:a16="http://schemas.microsoft.com/office/drawing/2014/main" id="{C22F0085-CDFB-4835-AFB3-2A607F2600C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a:extLst>
              <a:ext uri="{FF2B5EF4-FFF2-40B4-BE49-F238E27FC236}">
                <a16:creationId xmlns:a16="http://schemas.microsoft.com/office/drawing/2014/main" id="{C0BECC9D-142C-4EC3-B3C6-3F0FF60F05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D102CE-DD16-4988-BA0B-541E4AA21A80}" type="slidenum">
              <a:rPr lang="pl-PL" smtClean="0"/>
              <a:t>‹#›</a:t>
            </a:fld>
            <a:endParaRPr lang="pl-PL"/>
          </a:p>
        </p:txBody>
      </p:sp>
    </p:spTree>
    <p:extLst>
      <p:ext uri="{BB962C8B-B14F-4D97-AF65-F5344CB8AC3E}">
        <p14:creationId xmlns:p14="http://schemas.microsoft.com/office/powerpoint/2010/main" val="6505648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183" name="Prostokąt 182">
            <a:extLst>
              <a:ext uri="{FF2B5EF4-FFF2-40B4-BE49-F238E27FC236}">
                <a16:creationId xmlns:a16="http://schemas.microsoft.com/office/drawing/2014/main" id="{73A80904-1151-419B-9E1C-78E23C2E3A23}"/>
              </a:ext>
            </a:extLst>
          </p:cNvPr>
          <p:cNvSpPr/>
          <p:nvPr/>
        </p:nvSpPr>
        <p:spPr>
          <a:xfrm>
            <a:off x="9765131" y="4775883"/>
            <a:ext cx="1596413" cy="787915"/>
          </a:xfrm>
          <a:prstGeom prst="rect">
            <a:avLst/>
          </a:prstGeom>
          <a:solidFill>
            <a:srgbClr val="ECDAA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1" name="Prostokąt 200">
            <a:extLst>
              <a:ext uri="{FF2B5EF4-FFF2-40B4-BE49-F238E27FC236}">
                <a16:creationId xmlns:a16="http://schemas.microsoft.com/office/drawing/2014/main" id="{A35BFA90-D7F6-4A8D-889C-8A524AE90E68}"/>
              </a:ext>
            </a:extLst>
          </p:cNvPr>
          <p:cNvSpPr/>
          <p:nvPr/>
        </p:nvSpPr>
        <p:spPr>
          <a:xfrm>
            <a:off x="10413921" y="3194778"/>
            <a:ext cx="1542274" cy="1459166"/>
          </a:xfrm>
          <a:prstGeom prst="rect">
            <a:avLst/>
          </a:prstGeom>
          <a:solidFill>
            <a:srgbClr val="ECDAA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3" name="Prostokąt 152">
            <a:extLst>
              <a:ext uri="{FF2B5EF4-FFF2-40B4-BE49-F238E27FC236}">
                <a16:creationId xmlns:a16="http://schemas.microsoft.com/office/drawing/2014/main" id="{8C59A143-5B1F-451A-8414-EDE614549A6D}"/>
              </a:ext>
            </a:extLst>
          </p:cNvPr>
          <p:cNvSpPr/>
          <p:nvPr/>
        </p:nvSpPr>
        <p:spPr>
          <a:xfrm>
            <a:off x="10001399" y="1193977"/>
            <a:ext cx="1525393" cy="1009642"/>
          </a:xfrm>
          <a:prstGeom prst="rect">
            <a:avLst/>
          </a:prstGeom>
          <a:solidFill>
            <a:srgbClr val="ECDAA2"/>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8" name="pole tekstowe 277">
            <a:extLst>
              <a:ext uri="{FF2B5EF4-FFF2-40B4-BE49-F238E27FC236}">
                <a16:creationId xmlns:a16="http://schemas.microsoft.com/office/drawing/2014/main" id="{4F385660-7EE5-440F-924E-4A1B4CAD8BC5}"/>
              </a:ext>
            </a:extLst>
          </p:cNvPr>
          <p:cNvSpPr txBox="1"/>
          <p:nvPr/>
        </p:nvSpPr>
        <p:spPr>
          <a:xfrm>
            <a:off x="10014064" y="1176050"/>
            <a:ext cx="1512728" cy="1015663"/>
          </a:xfrm>
          <a:prstGeom prst="rect">
            <a:avLst/>
          </a:prstGeom>
          <a:noFill/>
        </p:spPr>
        <p:txBody>
          <a:bodyPr wrap="square" rtlCol="0">
            <a:spAutoFit/>
          </a:bodyPr>
          <a:lstStyle/>
          <a:p>
            <a:r>
              <a:rPr lang="en-US" sz="1200" dirty="0"/>
              <a:t>Reliability-based design (RBD</a:t>
            </a:r>
            <a:r>
              <a:rPr lang="en-US" sz="1200" dirty="0" smtClean="0"/>
              <a:t>) was </a:t>
            </a:r>
            <a:r>
              <a:rPr lang="en-US" sz="1200" dirty="0"/>
              <a:t>used in </a:t>
            </a:r>
            <a:r>
              <a:rPr lang="en-US" sz="1200" b="1" dirty="0" smtClean="0"/>
              <a:t>Canadian </a:t>
            </a:r>
            <a:r>
              <a:rPr lang="en-US" sz="1200" b="1" dirty="0"/>
              <a:t>Highway Bridge Design Code</a:t>
            </a:r>
            <a:endParaRPr lang="en-GB" sz="1200" b="1" dirty="0"/>
          </a:p>
        </p:txBody>
      </p:sp>
      <p:sp>
        <p:nvSpPr>
          <p:cNvPr id="288" name="Prostokąt 287">
            <a:extLst>
              <a:ext uri="{FF2B5EF4-FFF2-40B4-BE49-F238E27FC236}">
                <a16:creationId xmlns:a16="http://schemas.microsoft.com/office/drawing/2014/main" id="{473C9936-1278-4DB7-8EE4-CEAED47D2F78}"/>
              </a:ext>
            </a:extLst>
          </p:cNvPr>
          <p:cNvSpPr/>
          <p:nvPr/>
        </p:nvSpPr>
        <p:spPr>
          <a:xfrm>
            <a:off x="6426043" y="2045587"/>
            <a:ext cx="3381723" cy="815320"/>
          </a:xfrm>
          <a:prstGeom prst="rect">
            <a:avLst/>
          </a:prstGeom>
          <a:solidFill>
            <a:srgbClr val="ECDAA2"/>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7" name="Prostokąt 166">
            <a:extLst>
              <a:ext uri="{FF2B5EF4-FFF2-40B4-BE49-F238E27FC236}">
                <a16:creationId xmlns:a16="http://schemas.microsoft.com/office/drawing/2014/main" id="{024EB27A-F602-41ED-BC46-E1929538B080}"/>
              </a:ext>
            </a:extLst>
          </p:cNvPr>
          <p:cNvSpPr/>
          <p:nvPr/>
        </p:nvSpPr>
        <p:spPr>
          <a:xfrm>
            <a:off x="8162893" y="3187694"/>
            <a:ext cx="2161578" cy="771654"/>
          </a:xfrm>
          <a:prstGeom prst="rect">
            <a:avLst/>
          </a:prstGeom>
          <a:solidFill>
            <a:schemeClr val="accent2">
              <a:lumMod val="40000"/>
              <a:lumOff val="6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4" name="Prostokąt 153">
            <a:extLst>
              <a:ext uri="{FF2B5EF4-FFF2-40B4-BE49-F238E27FC236}">
                <a16:creationId xmlns:a16="http://schemas.microsoft.com/office/drawing/2014/main" id="{1A4AF46F-0AD1-4DF6-8C9B-AA7A2CA42373}"/>
              </a:ext>
            </a:extLst>
          </p:cNvPr>
          <p:cNvSpPr/>
          <p:nvPr/>
        </p:nvSpPr>
        <p:spPr>
          <a:xfrm>
            <a:off x="7930137" y="4782176"/>
            <a:ext cx="1581068" cy="794642"/>
          </a:xfrm>
          <a:prstGeom prst="rect">
            <a:avLst/>
          </a:prstGeom>
          <a:solidFill>
            <a:schemeClr val="accent2">
              <a:lumMod val="40000"/>
              <a:lumOff val="6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1" name="Prostokąt 130">
            <a:extLst>
              <a:ext uri="{FF2B5EF4-FFF2-40B4-BE49-F238E27FC236}">
                <a16:creationId xmlns:a16="http://schemas.microsoft.com/office/drawing/2014/main" id="{ECD80E0E-E2A1-4E1A-92BE-D703FA10B123}"/>
              </a:ext>
            </a:extLst>
          </p:cNvPr>
          <p:cNvSpPr/>
          <p:nvPr/>
        </p:nvSpPr>
        <p:spPr>
          <a:xfrm>
            <a:off x="7962669" y="4147735"/>
            <a:ext cx="2018366" cy="399809"/>
          </a:xfrm>
          <a:prstGeom prst="rect">
            <a:avLst/>
          </a:prstGeom>
          <a:solidFill>
            <a:schemeClr val="accent2">
              <a:lumMod val="40000"/>
              <a:lumOff val="6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4" name="pole tekstowe 143">
            <a:extLst>
              <a:ext uri="{FF2B5EF4-FFF2-40B4-BE49-F238E27FC236}">
                <a16:creationId xmlns:a16="http://schemas.microsoft.com/office/drawing/2014/main" id="{0473C9B3-A60D-4C24-994E-24D26FB28D12}"/>
              </a:ext>
            </a:extLst>
          </p:cNvPr>
          <p:cNvSpPr txBox="1"/>
          <p:nvPr/>
        </p:nvSpPr>
        <p:spPr>
          <a:xfrm>
            <a:off x="7916856" y="4123861"/>
            <a:ext cx="2195018" cy="461665"/>
          </a:xfrm>
          <a:prstGeom prst="rect">
            <a:avLst/>
          </a:prstGeom>
          <a:noFill/>
        </p:spPr>
        <p:txBody>
          <a:bodyPr wrap="square" rtlCol="0">
            <a:spAutoFit/>
          </a:bodyPr>
          <a:lstStyle/>
          <a:p>
            <a:r>
              <a:rPr lang="en-US" sz="1200" b="1" dirty="0" smtClean="0"/>
              <a:t>Spreadsheet-based </a:t>
            </a:r>
            <a:r>
              <a:rPr lang="en-US" sz="1200" b="1" dirty="0"/>
              <a:t>reliability </a:t>
            </a:r>
            <a:r>
              <a:rPr lang="en-US" sz="1200" b="1" dirty="0" smtClean="0"/>
              <a:t>solutions</a:t>
            </a:r>
            <a:r>
              <a:rPr lang="en-US" sz="1200" dirty="0" smtClean="0"/>
              <a:t> became popular</a:t>
            </a:r>
            <a:endParaRPr lang="en-GB" sz="1200" b="1" dirty="0"/>
          </a:p>
        </p:txBody>
      </p:sp>
      <p:sp>
        <p:nvSpPr>
          <p:cNvPr id="282" name="Prostokąt 281">
            <a:extLst>
              <a:ext uri="{FF2B5EF4-FFF2-40B4-BE49-F238E27FC236}">
                <a16:creationId xmlns:a16="http://schemas.microsoft.com/office/drawing/2014/main" id="{F4318E54-9FAA-4A39-9416-C7A5BDCB2A28}"/>
              </a:ext>
            </a:extLst>
          </p:cNvPr>
          <p:cNvSpPr/>
          <p:nvPr/>
        </p:nvSpPr>
        <p:spPr>
          <a:xfrm>
            <a:off x="6116631" y="1490161"/>
            <a:ext cx="1947475" cy="461665"/>
          </a:xfrm>
          <a:prstGeom prst="rect">
            <a:avLst/>
          </a:prstGeom>
          <a:solidFill>
            <a:schemeClr val="accent2">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8" name="Prostokąt 227">
            <a:extLst>
              <a:ext uri="{FF2B5EF4-FFF2-40B4-BE49-F238E27FC236}">
                <a16:creationId xmlns:a16="http://schemas.microsoft.com/office/drawing/2014/main" id="{F3B75B1F-13AF-4133-B573-38949947BC47}"/>
              </a:ext>
            </a:extLst>
          </p:cNvPr>
          <p:cNvSpPr/>
          <p:nvPr/>
        </p:nvSpPr>
        <p:spPr>
          <a:xfrm>
            <a:off x="1491383" y="889395"/>
            <a:ext cx="2447673" cy="453621"/>
          </a:xfrm>
          <a:prstGeom prst="rect">
            <a:avLst/>
          </a:prstGeom>
          <a:solidFill>
            <a:schemeClr val="accent6">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0" name="Prostokąt 269">
            <a:extLst>
              <a:ext uri="{FF2B5EF4-FFF2-40B4-BE49-F238E27FC236}">
                <a16:creationId xmlns:a16="http://schemas.microsoft.com/office/drawing/2014/main" id="{6A503E8C-B429-402C-8DD2-AFC618AE1CA5}"/>
              </a:ext>
            </a:extLst>
          </p:cNvPr>
          <p:cNvSpPr/>
          <p:nvPr/>
        </p:nvSpPr>
        <p:spPr>
          <a:xfrm>
            <a:off x="1164116" y="1459652"/>
            <a:ext cx="2770862" cy="380976"/>
          </a:xfrm>
          <a:prstGeom prst="rect">
            <a:avLst/>
          </a:prstGeom>
          <a:solidFill>
            <a:schemeClr val="accent6">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2" name="Prostokąt 231">
            <a:extLst>
              <a:ext uri="{FF2B5EF4-FFF2-40B4-BE49-F238E27FC236}">
                <a16:creationId xmlns:a16="http://schemas.microsoft.com/office/drawing/2014/main" id="{11B20104-7490-4C56-BD22-CE28E5EAB7E0}"/>
              </a:ext>
            </a:extLst>
          </p:cNvPr>
          <p:cNvSpPr/>
          <p:nvPr/>
        </p:nvSpPr>
        <p:spPr>
          <a:xfrm>
            <a:off x="836073" y="1960843"/>
            <a:ext cx="3101540" cy="756074"/>
          </a:xfrm>
          <a:prstGeom prst="rect">
            <a:avLst/>
          </a:prstGeom>
          <a:solidFill>
            <a:schemeClr val="accent6">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0" name="Prostokąt 249">
            <a:extLst>
              <a:ext uri="{FF2B5EF4-FFF2-40B4-BE49-F238E27FC236}">
                <a16:creationId xmlns:a16="http://schemas.microsoft.com/office/drawing/2014/main" id="{CC388DE3-EC88-4EBF-AD2E-3341F5658415}"/>
              </a:ext>
            </a:extLst>
          </p:cNvPr>
          <p:cNvSpPr/>
          <p:nvPr/>
        </p:nvSpPr>
        <p:spPr>
          <a:xfrm>
            <a:off x="4258658" y="1283878"/>
            <a:ext cx="1277123" cy="966304"/>
          </a:xfrm>
          <a:prstGeom prst="rect">
            <a:avLst/>
          </a:prstGeom>
          <a:solidFill>
            <a:schemeClr val="accent6">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2" name="Prostokąt 131">
            <a:extLst>
              <a:ext uri="{FF2B5EF4-FFF2-40B4-BE49-F238E27FC236}">
                <a16:creationId xmlns:a16="http://schemas.microsoft.com/office/drawing/2014/main" id="{9E6A6CB0-5D64-40A4-A28B-D813A0CF10E2}"/>
              </a:ext>
            </a:extLst>
          </p:cNvPr>
          <p:cNvSpPr/>
          <p:nvPr/>
        </p:nvSpPr>
        <p:spPr>
          <a:xfrm>
            <a:off x="6335372" y="4502960"/>
            <a:ext cx="1338795" cy="929664"/>
          </a:xfrm>
          <a:prstGeom prst="rect">
            <a:avLst/>
          </a:prstGeom>
          <a:solidFill>
            <a:schemeClr val="accent6">
              <a:lumMod val="60000"/>
              <a:lumOff val="4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6" name="Prostokąt 115">
            <a:extLst>
              <a:ext uri="{FF2B5EF4-FFF2-40B4-BE49-F238E27FC236}">
                <a16:creationId xmlns:a16="http://schemas.microsoft.com/office/drawing/2014/main" id="{42FDAC41-73F0-4277-9D72-AC681E8C05C0}"/>
              </a:ext>
            </a:extLst>
          </p:cNvPr>
          <p:cNvSpPr/>
          <p:nvPr/>
        </p:nvSpPr>
        <p:spPr>
          <a:xfrm>
            <a:off x="6192047" y="3798060"/>
            <a:ext cx="1688825" cy="587426"/>
          </a:xfrm>
          <a:prstGeom prst="rect">
            <a:avLst/>
          </a:prstGeom>
          <a:solidFill>
            <a:schemeClr val="accent6">
              <a:lumMod val="60000"/>
              <a:lumOff val="4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4" name="Prostokąt 113">
            <a:extLst>
              <a:ext uri="{FF2B5EF4-FFF2-40B4-BE49-F238E27FC236}">
                <a16:creationId xmlns:a16="http://schemas.microsoft.com/office/drawing/2014/main" id="{CAA6998B-F630-4365-BD31-19FF88A4A0D4}"/>
              </a:ext>
            </a:extLst>
          </p:cNvPr>
          <p:cNvSpPr/>
          <p:nvPr/>
        </p:nvSpPr>
        <p:spPr>
          <a:xfrm>
            <a:off x="4890008" y="3195850"/>
            <a:ext cx="3148529" cy="453621"/>
          </a:xfrm>
          <a:prstGeom prst="rect">
            <a:avLst/>
          </a:prstGeom>
          <a:solidFill>
            <a:schemeClr val="bg1">
              <a:lumMod val="95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2" name="Prostokąt 91">
            <a:extLst>
              <a:ext uri="{FF2B5EF4-FFF2-40B4-BE49-F238E27FC236}">
                <a16:creationId xmlns:a16="http://schemas.microsoft.com/office/drawing/2014/main" id="{EDF73DB4-0436-412E-8C84-EA8744057C0F}"/>
              </a:ext>
            </a:extLst>
          </p:cNvPr>
          <p:cNvSpPr/>
          <p:nvPr/>
        </p:nvSpPr>
        <p:spPr>
          <a:xfrm>
            <a:off x="4219631" y="4508951"/>
            <a:ext cx="1672804" cy="1087589"/>
          </a:xfrm>
          <a:prstGeom prst="rect">
            <a:avLst/>
          </a:prstGeom>
          <a:solidFill>
            <a:schemeClr val="bg1">
              <a:lumMod val="95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Prostokąt 74">
            <a:extLst>
              <a:ext uri="{FF2B5EF4-FFF2-40B4-BE49-F238E27FC236}">
                <a16:creationId xmlns:a16="http://schemas.microsoft.com/office/drawing/2014/main" id="{5BC024FE-CDAA-4D48-A7A9-56D2A4C36602}"/>
              </a:ext>
            </a:extLst>
          </p:cNvPr>
          <p:cNvSpPr/>
          <p:nvPr/>
        </p:nvSpPr>
        <p:spPr>
          <a:xfrm>
            <a:off x="2594237" y="3792328"/>
            <a:ext cx="3391838" cy="587426"/>
          </a:xfrm>
          <a:prstGeom prst="rect">
            <a:avLst/>
          </a:prstGeom>
          <a:solidFill>
            <a:schemeClr val="accent5">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Prostokąt 67">
            <a:extLst>
              <a:ext uri="{FF2B5EF4-FFF2-40B4-BE49-F238E27FC236}">
                <a16:creationId xmlns:a16="http://schemas.microsoft.com/office/drawing/2014/main" id="{7DAB99F3-D8E8-4B2D-9406-471C8FC45F16}"/>
              </a:ext>
            </a:extLst>
          </p:cNvPr>
          <p:cNvSpPr/>
          <p:nvPr/>
        </p:nvSpPr>
        <p:spPr>
          <a:xfrm>
            <a:off x="2284899" y="4518602"/>
            <a:ext cx="1672804" cy="1087589"/>
          </a:xfrm>
          <a:prstGeom prst="rect">
            <a:avLst/>
          </a:prstGeom>
          <a:solidFill>
            <a:schemeClr val="accent5">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Prostokąt 64">
            <a:extLst>
              <a:ext uri="{FF2B5EF4-FFF2-40B4-BE49-F238E27FC236}">
                <a16:creationId xmlns:a16="http://schemas.microsoft.com/office/drawing/2014/main" id="{510470B0-E891-40B7-AAE4-53A5B1EE90A3}"/>
              </a:ext>
            </a:extLst>
          </p:cNvPr>
          <p:cNvSpPr/>
          <p:nvPr/>
        </p:nvSpPr>
        <p:spPr>
          <a:xfrm>
            <a:off x="75598" y="3202189"/>
            <a:ext cx="4715298" cy="453621"/>
          </a:xfrm>
          <a:prstGeom prst="rect">
            <a:avLst/>
          </a:prstGeom>
          <a:solidFill>
            <a:schemeClr val="accent5">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Prostokąt 41">
            <a:extLst>
              <a:ext uri="{FF2B5EF4-FFF2-40B4-BE49-F238E27FC236}">
                <a16:creationId xmlns:a16="http://schemas.microsoft.com/office/drawing/2014/main" id="{5C618CE8-D211-4B57-870B-44218E375AE9}"/>
              </a:ext>
            </a:extLst>
          </p:cNvPr>
          <p:cNvSpPr/>
          <p:nvPr/>
        </p:nvSpPr>
        <p:spPr>
          <a:xfrm>
            <a:off x="91348" y="3785647"/>
            <a:ext cx="2242602" cy="452594"/>
          </a:xfrm>
          <a:prstGeom prst="rect">
            <a:avLst/>
          </a:prstGeom>
          <a:solidFill>
            <a:schemeClr val="accent4">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rostokąt 29">
            <a:extLst>
              <a:ext uri="{FF2B5EF4-FFF2-40B4-BE49-F238E27FC236}">
                <a16:creationId xmlns:a16="http://schemas.microsoft.com/office/drawing/2014/main" id="{57334025-C875-4C08-91E5-D8830AF9BAE3}"/>
              </a:ext>
            </a:extLst>
          </p:cNvPr>
          <p:cNvSpPr/>
          <p:nvPr/>
        </p:nvSpPr>
        <p:spPr>
          <a:xfrm>
            <a:off x="91348" y="4368385"/>
            <a:ext cx="1800224" cy="1009642"/>
          </a:xfrm>
          <a:prstGeom prst="rect">
            <a:avLst/>
          </a:prstGeom>
          <a:solidFill>
            <a:schemeClr val="accent4">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8" name="pole tekstowe 127">
            <a:extLst>
              <a:ext uri="{FF2B5EF4-FFF2-40B4-BE49-F238E27FC236}">
                <a16:creationId xmlns:a16="http://schemas.microsoft.com/office/drawing/2014/main" id="{817A63E6-90D9-447C-8A23-14737DB96850}"/>
              </a:ext>
            </a:extLst>
          </p:cNvPr>
          <p:cNvSpPr txBox="1"/>
          <p:nvPr/>
        </p:nvSpPr>
        <p:spPr>
          <a:xfrm>
            <a:off x="6268534" y="4473076"/>
            <a:ext cx="1483758" cy="1015663"/>
          </a:xfrm>
          <a:prstGeom prst="rect">
            <a:avLst/>
          </a:prstGeom>
          <a:noFill/>
        </p:spPr>
        <p:txBody>
          <a:bodyPr wrap="square" rtlCol="0">
            <a:spAutoFit/>
          </a:bodyPr>
          <a:lstStyle/>
          <a:p>
            <a:r>
              <a:rPr lang="pl-PL" sz="1200" dirty="0"/>
              <a:t>M</a:t>
            </a:r>
            <a:r>
              <a:rPr lang="en-US" sz="1200" dirty="0"/>
              <a:t>any researchers </a:t>
            </a:r>
            <a:r>
              <a:rPr lang="en-US" sz="1200" b="1" dirty="0" smtClean="0"/>
              <a:t>conducted </a:t>
            </a:r>
            <a:r>
              <a:rPr lang="en-US" sz="1200" b="1" dirty="0"/>
              <a:t>extensive research on </a:t>
            </a:r>
            <a:r>
              <a:rPr lang="en-US" sz="1200" b="1" dirty="0" smtClean="0"/>
              <a:t>spatial </a:t>
            </a:r>
            <a:r>
              <a:rPr lang="en-US" sz="1200" b="1" dirty="0"/>
              <a:t>variability of soil parameters</a:t>
            </a:r>
            <a:endParaRPr lang="en-GB" sz="1200" b="1" dirty="0"/>
          </a:p>
        </p:txBody>
      </p:sp>
      <p:sp>
        <p:nvSpPr>
          <p:cNvPr id="115" name="pole tekstowe 114">
            <a:extLst>
              <a:ext uri="{FF2B5EF4-FFF2-40B4-BE49-F238E27FC236}">
                <a16:creationId xmlns:a16="http://schemas.microsoft.com/office/drawing/2014/main" id="{B94EE9CA-49A0-4C65-89E4-FE11DF4E17F9}"/>
              </a:ext>
            </a:extLst>
          </p:cNvPr>
          <p:cNvSpPr txBox="1"/>
          <p:nvPr/>
        </p:nvSpPr>
        <p:spPr>
          <a:xfrm>
            <a:off x="6185288" y="3768607"/>
            <a:ext cx="1840224" cy="646331"/>
          </a:xfrm>
          <a:prstGeom prst="rect">
            <a:avLst/>
          </a:prstGeom>
          <a:noFill/>
        </p:spPr>
        <p:txBody>
          <a:bodyPr wrap="square" rtlCol="0">
            <a:spAutoFit/>
          </a:bodyPr>
          <a:lstStyle/>
          <a:p>
            <a:r>
              <a:rPr lang="en-US" sz="1200" dirty="0"/>
              <a:t>Griffiths and Fenton </a:t>
            </a:r>
            <a:r>
              <a:rPr lang="en-US" sz="1200" dirty="0" smtClean="0"/>
              <a:t>proposed </a:t>
            </a:r>
            <a:r>
              <a:rPr lang="en-US" sz="1200" b="1" dirty="0" smtClean="0"/>
              <a:t>random </a:t>
            </a:r>
            <a:r>
              <a:rPr lang="en-US" sz="1200" b="1" dirty="0"/>
              <a:t>finite element method (RFEM)</a:t>
            </a:r>
            <a:endParaRPr lang="en-GB" sz="1200" b="1" dirty="0"/>
          </a:p>
        </p:txBody>
      </p:sp>
      <p:sp>
        <p:nvSpPr>
          <p:cNvPr id="113" name="pole tekstowe 112">
            <a:extLst>
              <a:ext uri="{FF2B5EF4-FFF2-40B4-BE49-F238E27FC236}">
                <a16:creationId xmlns:a16="http://schemas.microsoft.com/office/drawing/2014/main" id="{86B9A07E-34F2-42E7-AE5C-B64E34189B5B}"/>
              </a:ext>
            </a:extLst>
          </p:cNvPr>
          <p:cNvSpPr txBox="1"/>
          <p:nvPr/>
        </p:nvSpPr>
        <p:spPr>
          <a:xfrm>
            <a:off x="4839608" y="3204957"/>
            <a:ext cx="3366422" cy="461665"/>
          </a:xfrm>
          <a:prstGeom prst="rect">
            <a:avLst/>
          </a:prstGeom>
          <a:noFill/>
        </p:spPr>
        <p:txBody>
          <a:bodyPr wrap="square" rtlCol="0">
            <a:spAutoFit/>
          </a:bodyPr>
          <a:lstStyle/>
          <a:p>
            <a:r>
              <a:rPr lang="en-US" sz="1200" dirty="0"/>
              <a:t>Many researchers </a:t>
            </a:r>
            <a:r>
              <a:rPr lang="en-US" sz="1200" dirty="0" smtClean="0"/>
              <a:t>contributed </a:t>
            </a:r>
            <a:r>
              <a:rPr lang="en-US" sz="1200" dirty="0"/>
              <a:t>to </a:t>
            </a:r>
            <a:r>
              <a:rPr lang="en-US" sz="1200" b="1" dirty="0" smtClean="0"/>
              <a:t>development </a:t>
            </a:r>
            <a:r>
              <a:rPr lang="en-US" sz="1200" b="1" dirty="0"/>
              <a:t>of the stochastic FEM in geotechnics</a:t>
            </a:r>
            <a:endParaRPr lang="en-GB" sz="1200" b="1" dirty="0"/>
          </a:p>
        </p:txBody>
      </p:sp>
      <p:sp>
        <p:nvSpPr>
          <p:cNvPr id="90" name="pole tekstowe 89">
            <a:extLst>
              <a:ext uri="{FF2B5EF4-FFF2-40B4-BE49-F238E27FC236}">
                <a16:creationId xmlns:a16="http://schemas.microsoft.com/office/drawing/2014/main" id="{9BC398E7-4309-4C9D-901F-B285195B7A3E}"/>
              </a:ext>
            </a:extLst>
          </p:cNvPr>
          <p:cNvSpPr txBox="1"/>
          <p:nvPr/>
        </p:nvSpPr>
        <p:spPr>
          <a:xfrm>
            <a:off x="4147022" y="4476639"/>
            <a:ext cx="1845307" cy="1200329"/>
          </a:xfrm>
          <a:prstGeom prst="rect">
            <a:avLst/>
          </a:prstGeom>
          <a:noFill/>
        </p:spPr>
        <p:txBody>
          <a:bodyPr wrap="square" rtlCol="0">
            <a:spAutoFit/>
          </a:bodyPr>
          <a:lstStyle/>
          <a:p>
            <a:r>
              <a:rPr lang="en-US" sz="1200" dirty="0"/>
              <a:t>Many researchers and centers </a:t>
            </a:r>
            <a:r>
              <a:rPr lang="en-US" sz="1200" dirty="0" smtClean="0"/>
              <a:t>contributed </a:t>
            </a:r>
            <a:r>
              <a:rPr lang="en-US" sz="1200" dirty="0"/>
              <a:t>to the </a:t>
            </a:r>
            <a:r>
              <a:rPr lang="en-US" sz="1200" b="1" dirty="0"/>
              <a:t>development of Bayesian methods in geotechnical applications (1970s and 1980s) </a:t>
            </a:r>
            <a:endParaRPr lang="en-GB" sz="1200" b="1" dirty="0"/>
          </a:p>
        </p:txBody>
      </p:sp>
      <p:sp>
        <p:nvSpPr>
          <p:cNvPr id="72" name="pole tekstowe 71">
            <a:extLst>
              <a:ext uri="{FF2B5EF4-FFF2-40B4-BE49-F238E27FC236}">
                <a16:creationId xmlns:a16="http://schemas.microsoft.com/office/drawing/2014/main" id="{F2CB5E39-CB62-4A8A-B02D-266326363FAF}"/>
              </a:ext>
            </a:extLst>
          </p:cNvPr>
          <p:cNvSpPr txBox="1"/>
          <p:nvPr/>
        </p:nvSpPr>
        <p:spPr>
          <a:xfrm>
            <a:off x="2535205" y="3759531"/>
            <a:ext cx="3539687" cy="646331"/>
          </a:xfrm>
          <a:prstGeom prst="rect">
            <a:avLst/>
          </a:prstGeom>
          <a:noFill/>
        </p:spPr>
        <p:txBody>
          <a:bodyPr wrap="square" rtlCol="0">
            <a:spAutoFit/>
          </a:bodyPr>
          <a:lstStyle/>
          <a:p>
            <a:r>
              <a:rPr lang="en-US" sz="1200" dirty="0" err="1"/>
              <a:t>Vanmarcke</a:t>
            </a:r>
            <a:r>
              <a:rPr lang="en-US" sz="1200" dirty="0"/>
              <a:t> </a:t>
            </a:r>
            <a:r>
              <a:rPr lang="en-US" sz="1200" dirty="0" smtClean="0"/>
              <a:t>proposed the concept </a:t>
            </a:r>
            <a:r>
              <a:rPr lang="en-US" sz="1200" dirty="0"/>
              <a:t>that </a:t>
            </a:r>
            <a:r>
              <a:rPr lang="en-US" sz="1200" b="1" dirty="0" smtClean="0"/>
              <a:t>the “spatial </a:t>
            </a:r>
            <a:r>
              <a:rPr lang="en-US" sz="1200" b="1" dirty="0"/>
              <a:t>average” </a:t>
            </a:r>
            <a:r>
              <a:rPr lang="en-US" sz="1200" b="1" dirty="0" smtClean="0"/>
              <a:t>is </a:t>
            </a:r>
            <a:r>
              <a:rPr lang="en-US" sz="1200" b="1" dirty="0"/>
              <a:t>more relevant to geotechnical engineering practice than point variation</a:t>
            </a:r>
            <a:endParaRPr lang="en-GB" sz="1200" b="1" dirty="0"/>
          </a:p>
        </p:txBody>
      </p:sp>
      <p:sp>
        <p:nvSpPr>
          <p:cNvPr id="67" name="pole tekstowe 66">
            <a:extLst>
              <a:ext uri="{FF2B5EF4-FFF2-40B4-BE49-F238E27FC236}">
                <a16:creationId xmlns:a16="http://schemas.microsoft.com/office/drawing/2014/main" id="{3B12D6EB-A706-4AF5-AD36-A8A986148025}"/>
              </a:ext>
            </a:extLst>
          </p:cNvPr>
          <p:cNvSpPr txBox="1"/>
          <p:nvPr/>
        </p:nvSpPr>
        <p:spPr>
          <a:xfrm>
            <a:off x="2239614" y="4475042"/>
            <a:ext cx="1850342" cy="1200329"/>
          </a:xfrm>
          <a:prstGeom prst="rect">
            <a:avLst/>
          </a:prstGeom>
          <a:noFill/>
        </p:spPr>
        <p:txBody>
          <a:bodyPr wrap="square" rtlCol="0">
            <a:spAutoFit/>
          </a:bodyPr>
          <a:lstStyle/>
          <a:p>
            <a:r>
              <a:rPr lang="en-US" sz="1200" dirty="0"/>
              <a:t>Alonso </a:t>
            </a:r>
            <a:r>
              <a:rPr lang="en-US" sz="1200" dirty="0" smtClean="0"/>
              <a:t>published </a:t>
            </a:r>
            <a:r>
              <a:rPr lang="en-US" sz="1200" dirty="0"/>
              <a:t>a classic paper on slope stability analysis </a:t>
            </a:r>
            <a:r>
              <a:rPr lang="en-US" sz="1200" b="1" dirty="0"/>
              <a:t>“Risk analysis of slopes and its application to slopes in Canadian sensitive clays.”  </a:t>
            </a:r>
            <a:endParaRPr lang="en-GB" sz="1200" b="1" dirty="0"/>
          </a:p>
        </p:txBody>
      </p:sp>
      <p:sp>
        <p:nvSpPr>
          <p:cNvPr id="62" name="pole tekstowe 61">
            <a:extLst>
              <a:ext uri="{FF2B5EF4-FFF2-40B4-BE49-F238E27FC236}">
                <a16:creationId xmlns:a16="http://schemas.microsoft.com/office/drawing/2014/main" id="{B0BDB6E2-1CAF-4756-9A74-3B109ADA5F2B}"/>
              </a:ext>
            </a:extLst>
          </p:cNvPr>
          <p:cNvSpPr txBox="1"/>
          <p:nvPr/>
        </p:nvSpPr>
        <p:spPr>
          <a:xfrm>
            <a:off x="48581" y="3194777"/>
            <a:ext cx="4831023" cy="461665"/>
          </a:xfrm>
          <a:prstGeom prst="rect">
            <a:avLst/>
          </a:prstGeom>
          <a:noFill/>
        </p:spPr>
        <p:txBody>
          <a:bodyPr wrap="square" rtlCol="0">
            <a:spAutoFit/>
          </a:bodyPr>
          <a:lstStyle/>
          <a:p>
            <a:r>
              <a:rPr lang="pl-PL" sz="1200" dirty="0"/>
              <a:t>A</a:t>
            </a:r>
            <a:r>
              <a:rPr lang="en-US" sz="1200" dirty="0"/>
              <a:t> series of conferences </a:t>
            </a:r>
            <a:r>
              <a:rPr lang="en-US" sz="1200" dirty="0" smtClean="0"/>
              <a:t>began</a:t>
            </a:r>
            <a:r>
              <a:rPr lang="pl-PL" sz="1200" dirty="0" smtClean="0"/>
              <a:t> </a:t>
            </a:r>
            <a:r>
              <a:rPr lang="en-US" sz="1200" b="1" dirty="0" smtClean="0"/>
              <a:t>“International </a:t>
            </a:r>
            <a:r>
              <a:rPr lang="en-US" sz="1200" b="1" dirty="0"/>
              <a:t>Conference on Applications of Statistics and Probability to Soil and Structural Engineering (ICASP)</a:t>
            </a:r>
            <a:r>
              <a:rPr lang="pl-PL" sz="1200" b="1" dirty="0"/>
              <a:t>”</a:t>
            </a:r>
            <a:r>
              <a:rPr lang="en-US" sz="1200" b="1" dirty="0"/>
              <a:t> </a:t>
            </a:r>
            <a:endParaRPr lang="en-GB" sz="1200" b="1" dirty="0"/>
          </a:p>
        </p:txBody>
      </p:sp>
      <p:sp>
        <p:nvSpPr>
          <p:cNvPr id="43" name="pole tekstowe 42">
            <a:extLst>
              <a:ext uri="{FF2B5EF4-FFF2-40B4-BE49-F238E27FC236}">
                <a16:creationId xmlns:a16="http://schemas.microsoft.com/office/drawing/2014/main" id="{49985D0E-9B3F-47D3-8F0B-50633C9AF0B5}"/>
              </a:ext>
            </a:extLst>
          </p:cNvPr>
          <p:cNvSpPr txBox="1"/>
          <p:nvPr/>
        </p:nvSpPr>
        <p:spPr>
          <a:xfrm>
            <a:off x="36967" y="3782966"/>
            <a:ext cx="2378332" cy="461665"/>
          </a:xfrm>
          <a:prstGeom prst="rect">
            <a:avLst/>
          </a:prstGeom>
          <a:noFill/>
        </p:spPr>
        <p:txBody>
          <a:bodyPr wrap="square" rtlCol="0">
            <a:spAutoFit/>
          </a:bodyPr>
          <a:lstStyle/>
          <a:p>
            <a:r>
              <a:rPr lang="en-US" sz="1200" dirty="0" err="1"/>
              <a:t>Lumb</a:t>
            </a:r>
            <a:r>
              <a:rPr lang="pl-PL" sz="1200" dirty="0"/>
              <a:t> </a:t>
            </a:r>
            <a:r>
              <a:rPr lang="pl-PL" sz="1200" dirty="0" smtClean="0"/>
              <a:t>publishe</a:t>
            </a:r>
            <a:r>
              <a:rPr lang="en-US" sz="1200" dirty="0" smtClean="0"/>
              <a:t>d</a:t>
            </a:r>
            <a:r>
              <a:rPr lang="pl-PL" sz="1200" dirty="0" smtClean="0"/>
              <a:t> </a:t>
            </a:r>
            <a:r>
              <a:rPr lang="pl-PL" sz="1200" dirty="0"/>
              <a:t>the</a:t>
            </a:r>
            <a:r>
              <a:rPr lang="en-US" sz="1200" dirty="0"/>
              <a:t> classical paper </a:t>
            </a:r>
            <a:endParaRPr lang="pl-PL" sz="1200" dirty="0"/>
          </a:p>
          <a:p>
            <a:r>
              <a:rPr lang="en-US" sz="1200" b="1" dirty="0"/>
              <a:t>“The Variability of Natural Soils”</a:t>
            </a:r>
            <a:endParaRPr lang="en-GB" sz="1200" b="1" dirty="0"/>
          </a:p>
        </p:txBody>
      </p:sp>
      <p:sp>
        <p:nvSpPr>
          <p:cNvPr id="31" name="pole tekstowe 30">
            <a:extLst>
              <a:ext uri="{FF2B5EF4-FFF2-40B4-BE49-F238E27FC236}">
                <a16:creationId xmlns:a16="http://schemas.microsoft.com/office/drawing/2014/main" id="{EBD8C3AB-0751-40ED-8E63-59303B35F962}"/>
              </a:ext>
            </a:extLst>
          </p:cNvPr>
          <p:cNvSpPr txBox="1"/>
          <p:nvPr/>
        </p:nvSpPr>
        <p:spPr>
          <a:xfrm>
            <a:off x="137586" y="4387168"/>
            <a:ext cx="1946224" cy="1015663"/>
          </a:xfrm>
          <a:prstGeom prst="rect">
            <a:avLst/>
          </a:prstGeom>
          <a:noFill/>
        </p:spPr>
        <p:txBody>
          <a:bodyPr wrap="square" rtlCol="0">
            <a:spAutoFit/>
          </a:bodyPr>
          <a:lstStyle/>
          <a:p>
            <a:r>
              <a:rPr lang="pl-PL" sz="1200" dirty="0"/>
              <a:t>Casagrande </a:t>
            </a:r>
            <a:r>
              <a:rPr lang="pl-PL" sz="1200" dirty="0" smtClean="0"/>
              <a:t>present</a:t>
            </a:r>
            <a:r>
              <a:rPr lang="en-US" sz="1200" dirty="0" err="1" smtClean="0"/>
              <a:t>ed</a:t>
            </a:r>
            <a:r>
              <a:rPr lang="pl-PL" sz="1200" dirty="0" smtClean="0"/>
              <a:t> </a:t>
            </a:r>
            <a:r>
              <a:rPr lang="pl-PL" sz="1200" dirty="0"/>
              <a:t>Terzaghi Lecture (1964)</a:t>
            </a:r>
          </a:p>
          <a:p>
            <a:r>
              <a:rPr lang="en-US" sz="1200" b="1" dirty="0"/>
              <a:t>“Role of the ‘Calculated Risk’ in Earthwork and Foundation Engineering”</a:t>
            </a:r>
            <a:endParaRPr lang="en-GB" sz="1200" b="1" dirty="0"/>
          </a:p>
        </p:txBody>
      </p:sp>
      <p:sp>
        <p:nvSpPr>
          <p:cNvPr id="4" name="pole tekstowe 3">
            <a:extLst>
              <a:ext uri="{FF2B5EF4-FFF2-40B4-BE49-F238E27FC236}">
                <a16:creationId xmlns:a16="http://schemas.microsoft.com/office/drawing/2014/main" id="{0CEBDC9D-4125-43E0-9BD3-14481B9EC0EE}"/>
              </a:ext>
            </a:extLst>
          </p:cNvPr>
          <p:cNvSpPr txBox="1"/>
          <p:nvPr/>
        </p:nvSpPr>
        <p:spPr>
          <a:xfrm>
            <a:off x="0" y="2725010"/>
            <a:ext cx="2014269" cy="461665"/>
          </a:xfrm>
          <a:prstGeom prst="rect">
            <a:avLst/>
          </a:prstGeom>
          <a:noFill/>
        </p:spPr>
        <p:txBody>
          <a:bodyPr wrap="none" rtlCol="0">
            <a:spAutoFit/>
          </a:bodyPr>
          <a:lstStyle/>
          <a:p>
            <a:r>
              <a:rPr lang="en-GB" sz="2400" b="1" dirty="0">
                <a:solidFill>
                  <a:srgbClr val="C00000"/>
                </a:solidFill>
              </a:rPr>
              <a:t>Turning points</a:t>
            </a:r>
          </a:p>
        </p:txBody>
      </p:sp>
      <p:cxnSp>
        <p:nvCxnSpPr>
          <p:cNvPr id="8" name="Łącznik prosty ze strzałką 7">
            <a:extLst>
              <a:ext uri="{FF2B5EF4-FFF2-40B4-BE49-F238E27FC236}">
                <a16:creationId xmlns:a16="http://schemas.microsoft.com/office/drawing/2014/main" id="{45EBA8AE-F814-430D-AAC2-E522E9D23C4D}"/>
              </a:ext>
            </a:extLst>
          </p:cNvPr>
          <p:cNvCxnSpPr/>
          <p:nvPr/>
        </p:nvCxnSpPr>
        <p:spPr>
          <a:xfrm>
            <a:off x="363934" y="6133557"/>
            <a:ext cx="11538065" cy="0"/>
          </a:xfrm>
          <a:prstGeom prst="straightConnector1">
            <a:avLst/>
          </a:prstGeom>
          <a:ln w="57150">
            <a:solidFill>
              <a:schemeClr val="accent1">
                <a:lumMod val="75000"/>
              </a:schemeClr>
            </a:solidFill>
            <a:headEnd type="none" w="lg" len="lg"/>
            <a:tailEnd type="arrow" w="lg" len="lg"/>
          </a:ln>
        </p:spPr>
        <p:style>
          <a:lnRef idx="3">
            <a:schemeClr val="dk1"/>
          </a:lnRef>
          <a:fillRef idx="0">
            <a:schemeClr val="dk1"/>
          </a:fillRef>
          <a:effectRef idx="2">
            <a:schemeClr val="dk1"/>
          </a:effectRef>
          <a:fontRef idx="minor">
            <a:schemeClr val="tx1"/>
          </a:fontRef>
        </p:style>
      </p:cxnSp>
      <p:cxnSp>
        <p:nvCxnSpPr>
          <p:cNvPr id="11" name="Łącznik prosty 10">
            <a:extLst>
              <a:ext uri="{FF2B5EF4-FFF2-40B4-BE49-F238E27FC236}">
                <a16:creationId xmlns:a16="http://schemas.microsoft.com/office/drawing/2014/main" id="{458B48C0-7F23-4843-B348-60D8C777508C}"/>
              </a:ext>
            </a:extLst>
          </p:cNvPr>
          <p:cNvCxnSpPr/>
          <p:nvPr/>
        </p:nvCxnSpPr>
        <p:spPr>
          <a:xfrm>
            <a:off x="985025" y="5970872"/>
            <a:ext cx="0" cy="325369"/>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 name="Łącznik prosty 11">
            <a:extLst>
              <a:ext uri="{FF2B5EF4-FFF2-40B4-BE49-F238E27FC236}">
                <a16:creationId xmlns:a16="http://schemas.microsoft.com/office/drawing/2014/main" id="{F2D72E7F-2311-4B1F-A143-442725FA301C}"/>
              </a:ext>
            </a:extLst>
          </p:cNvPr>
          <p:cNvCxnSpPr/>
          <p:nvPr/>
        </p:nvCxnSpPr>
        <p:spPr>
          <a:xfrm>
            <a:off x="2500610" y="5970872"/>
            <a:ext cx="0" cy="325369"/>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3" name="Łącznik prosty 12">
            <a:extLst>
              <a:ext uri="{FF2B5EF4-FFF2-40B4-BE49-F238E27FC236}">
                <a16:creationId xmlns:a16="http://schemas.microsoft.com/office/drawing/2014/main" id="{A0385F67-420E-445C-B0C2-AC3A636AC42B}"/>
              </a:ext>
            </a:extLst>
          </p:cNvPr>
          <p:cNvCxnSpPr/>
          <p:nvPr/>
        </p:nvCxnSpPr>
        <p:spPr>
          <a:xfrm>
            <a:off x="4020871" y="5970872"/>
            <a:ext cx="0" cy="325369"/>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4" name="Łącznik prosty 13">
            <a:extLst>
              <a:ext uri="{FF2B5EF4-FFF2-40B4-BE49-F238E27FC236}">
                <a16:creationId xmlns:a16="http://schemas.microsoft.com/office/drawing/2014/main" id="{AA360B85-9D1A-4C04-8E5E-935FB5108678}"/>
              </a:ext>
            </a:extLst>
          </p:cNvPr>
          <p:cNvCxnSpPr/>
          <p:nvPr/>
        </p:nvCxnSpPr>
        <p:spPr>
          <a:xfrm>
            <a:off x="5497187" y="5960587"/>
            <a:ext cx="0" cy="325369"/>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5" name="Łącznik prosty 14">
            <a:extLst>
              <a:ext uri="{FF2B5EF4-FFF2-40B4-BE49-F238E27FC236}">
                <a16:creationId xmlns:a16="http://schemas.microsoft.com/office/drawing/2014/main" id="{29951B92-CC87-4E8E-83D3-FE72E2E8969F}"/>
              </a:ext>
            </a:extLst>
          </p:cNvPr>
          <p:cNvCxnSpPr/>
          <p:nvPr/>
        </p:nvCxnSpPr>
        <p:spPr>
          <a:xfrm>
            <a:off x="6955740" y="5960587"/>
            <a:ext cx="0" cy="325369"/>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6" name="Łącznik prosty 15">
            <a:extLst>
              <a:ext uri="{FF2B5EF4-FFF2-40B4-BE49-F238E27FC236}">
                <a16:creationId xmlns:a16="http://schemas.microsoft.com/office/drawing/2014/main" id="{4F4D0BC6-ADCB-4561-9580-0FC4859FFE4A}"/>
              </a:ext>
            </a:extLst>
          </p:cNvPr>
          <p:cNvCxnSpPr/>
          <p:nvPr/>
        </p:nvCxnSpPr>
        <p:spPr>
          <a:xfrm>
            <a:off x="8459171" y="5956013"/>
            <a:ext cx="0" cy="325369"/>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7" name="Łącznik prosty 16">
            <a:extLst>
              <a:ext uri="{FF2B5EF4-FFF2-40B4-BE49-F238E27FC236}">
                <a16:creationId xmlns:a16="http://schemas.microsoft.com/office/drawing/2014/main" id="{05061790-9B6E-4AF8-B2AC-46248B8F769A}"/>
              </a:ext>
            </a:extLst>
          </p:cNvPr>
          <p:cNvCxnSpPr/>
          <p:nvPr/>
        </p:nvCxnSpPr>
        <p:spPr>
          <a:xfrm>
            <a:off x="9953250" y="5956013"/>
            <a:ext cx="0" cy="325369"/>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8" name="pole tekstowe 17">
            <a:extLst>
              <a:ext uri="{FF2B5EF4-FFF2-40B4-BE49-F238E27FC236}">
                <a16:creationId xmlns:a16="http://schemas.microsoft.com/office/drawing/2014/main" id="{D9E070BF-0C13-4793-AFBF-D5C095DD4538}"/>
              </a:ext>
            </a:extLst>
          </p:cNvPr>
          <p:cNvSpPr txBox="1"/>
          <p:nvPr/>
        </p:nvSpPr>
        <p:spPr>
          <a:xfrm>
            <a:off x="581709" y="6345849"/>
            <a:ext cx="806631" cy="461665"/>
          </a:xfrm>
          <a:prstGeom prst="rect">
            <a:avLst/>
          </a:prstGeom>
          <a:noFill/>
        </p:spPr>
        <p:txBody>
          <a:bodyPr wrap="none" rtlCol="0">
            <a:spAutoFit/>
          </a:bodyPr>
          <a:lstStyle/>
          <a:p>
            <a:r>
              <a:rPr lang="pl-PL" sz="2400" b="1" dirty="0">
                <a:solidFill>
                  <a:schemeClr val="accent2"/>
                </a:solidFill>
              </a:rPr>
              <a:t>1960</a:t>
            </a:r>
            <a:endParaRPr lang="en-GB" sz="2400" b="1" dirty="0">
              <a:solidFill>
                <a:schemeClr val="accent2"/>
              </a:solidFill>
            </a:endParaRPr>
          </a:p>
        </p:txBody>
      </p:sp>
      <p:sp>
        <p:nvSpPr>
          <p:cNvPr id="19" name="pole tekstowe 18">
            <a:extLst>
              <a:ext uri="{FF2B5EF4-FFF2-40B4-BE49-F238E27FC236}">
                <a16:creationId xmlns:a16="http://schemas.microsoft.com/office/drawing/2014/main" id="{2D6744DF-EB0F-481C-8DB6-9E1A92225F2B}"/>
              </a:ext>
            </a:extLst>
          </p:cNvPr>
          <p:cNvSpPr txBox="1"/>
          <p:nvPr/>
        </p:nvSpPr>
        <p:spPr>
          <a:xfrm>
            <a:off x="2060778" y="6345848"/>
            <a:ext cx="806631" cy="461665"/>
          </a:xfrm>
          <a:prstGeom prst="rect">
            <a:avLst/>
          </a:prstGeom>
          <a:noFill/>
        </p:spPr>
        <p:txBody>
          <a:bodyPr wrap="none" rtlCol="0">
            <a:spAutoFit/>
          </a:bodyPr>
          <a:lstStyle/>
          <a:p>
            <a:r>
              <a:rPr lang="pl-PL" sz="2400" b="1" dirty="0">
                <a:solidFill>
                  <a:schemeClr val="accent2"/>
                </a:solidFill>
              </a:rPr>
              <a:t>1970</a:t>
            </a:r>
            <a:endParaRPr lang="en-GB" sz="2400" b="1" dirty="0">
              <a:solidFill>
                <a:schemeClr val="accent2"/>
              </a:solidFill>
            </a:endParaRPr>
          </a:p>
        </p:txBody>
      </p:sp>
      <p:sp>
        <p:nvSpPr>
          <p:cNvPr id="20" name="pole tekstowe 19">
            <a:extLst>
              <a:ext uri="{FF2B5EF4-FFF2-40B4-BE49-F238E27FC236}">
                <a16:creationId xmlns:a16="http://schemas.microsoft.com/office/drawing/2014/main" id="{536CDA64-B3E3-4425-B7FF-86657C2F51C1}"/>
              </a:ext>
            </a:extLst>
          </p:cNvPr>
          <p:cNvSpPr txBox="1"/>
          <p:nvPr/>
        </p:nvSpPr>
        <p:spPr>
          <a:xfrm>
            <a:off x="3617555" y="6361896"/>
            <a:ext cx="806631" cy="461665"/>
          </a:xfrm>
          <a:prstGeom prst="rect">
            <a:avLst/>
          </a:prstGeom>
          <a:noFill/>
        </p:spPr>
        <p:txBody>
          <a:bodyPr wrap="none" rtlCol="0">
            <a:spAutoFit/>
          </a:bodyPr>
          <a:lstStyle/>
          <a:p>
            <a:r>
              <a:rPr lang="pl-PL" sz="2400" b="1" dirty="0">
                <a:solidFill>
                  <a:schemeClr val="accent2"/>
                </a:solidFill>
              </a:rPr>
              <a:t>1980</a:t>
            </a:r>
            <a:endParaRPr lang="en-GB" sz="2400" b="1" dirty="0">
              <a:solidFill>
                <a:schemeClr val="accent2"/>
              </a:solidFill>
            </a:endParaRPr>
          </a:p>
        </p:txBody>
      </p:sp>
      <p:sp>
        <p:nvSpPr>
          <p:cNvPr id="21" name="pole tekstowe 20">
            <a:extLst>
              <a:ext uri="{FF2B5EF4-FFF2-40B4-BE49-F238E27FC236}">
                <a16:creationId xmlns:a16="http://schemas.microsoft.com/office/drawing/2014/main" id="{E799E8B2-772F-464B-85D3-22F920F1D680}"/>
              </a:ext>
            </a:extLst>
          </p:cNvPr>
          <p:cNvSpPr txBox="1"/>
          <p:nvPr/>
        </p:nvSpPr>
        <p:spPr>
          <a:xfrm>
            <a:off x="5090643" y="6345848"/>
            <a:ext cx="806631" cy="461665"/>
          </a:xfrm>
          <a:prstGeom prst="rect">
            <a:avLst/>
          </a:prstGeom>
          <a:noFill/>
        </p:spPr>
        <p:txBody>
          <a:bodyPr wrap="none" rtlCol="0">
            <a:spAutoFit/>
          </a:bodyPr>
          <a:lstStyle/>
          <a:p>
            <a:r>
              <a:rPr lang="pl-PL" sz="2400" b="1" dirty="0">
                <a:solidFill>
                  <a:schemeClr val="accent2"/>
                </a:solidFill>
              </a:rPr>
              <a:t>1990</a:t>
            </a:r>
            <a:endParaRPr lang="en-GB" sz="2400" b="1" dirty="0">
              <a:solidFill>
                <a:schemeClr val="accent2"/>
              </a:solidFill>
            </a:endParaRPr>
          </a:p>
        </p:txBody>
      </p:sp>
      <p:sp>
        <p:nvSpPr>
          <p:cNvPr id="22" name="pole tekstowe 21">
            <a:extLst>
              <a:ext uri="{FF2B5EF4-FFF2-40B4-BE49-F238E27FC236}">
                <a16:creationId xmlns:a16="http://schemas.microsoft.com/office/drawing/2014/main" id="{39CA85C7-F944-4EE3-9E72-1A3C1C7C40AE}"/>
              </a:ext>
            </a:extLst>
          </p:cNvPr>
          <p:cNvSpPr txBox="1"/>
          <p:nvPr/>
        </p:nvSpPr>
        <p:spPr>
          <a:xfrm>
            <a:off x="6552424" y="6350676"/>
            <a:ext cx="806631" cy="461665"/>
          </a:xfrm>
          <a:prstGeom prst="rect">
            <a:avLst/>
          </a:prstGeom>
          <a:noFill/>
        </p:spPr>
        <p:txBody>
          <a:bodyPr wrap="none" rtlCol="0">
            <a:spAutoFit/>
          </a:bodyPr>
          <a:lstStyle/>
          <a:p>
            <a:r>
              <a:rPr lang="pl-PL" sz="2400" b="1" dirty="0">
                <a:solidFill>
                  <a:schemeClr val="accent2"/>
                </a:solidFill>
              </a:rPr>
              <a:t>2000</a:t>
            </a:r>
            <a:endParaRPr lang="en-GB" sz="2400" b="1" dirty="0">
              <a:solidFill>
                <a:schemeClr val="accent2"/>
              </a:solidFill>
            </a:endParaRPr>
          </a:p>
        </p:txBody>
      </p:sp>
      <p:sp>
        <p:nvSpPr>
          <p:cNvPr id="23" name="pole tekstowe 22">
            <a:extLst>
              <a:ext uri="{FF2B5EF4-FFF2-40B4-BE49-F238E27FC236}">
                <a16:creationId xmlns:a16="http://schemas.microsoft.com/office/drawing/2014/main" id="{12ED97D5-4650-4A13-BFF0-270AB013A318}"/>
              </a:ext>
            </a:extLst>
          </p:cNvPr>
          <p:cNvSpPr txBox="1"/>
          <p:nvPr/>
        </p:nvSpPr>
        <p:spPr>
          <a:xfrm>
            <a:off x="8025512" y="6345848"/>
            <a:ext cx="806631" cy="461665"/>
          </a:xfrm>
          <a:prstGeom prst="rect">
            <a:avLst/>
          </a:prstGeom>
          <a:noFill/>
        </p:spPr>
        <p:txBody>
          <a:bodyPr wrap="none" rtlCol="0">
            <a:spAutoFit/>
          </a:bodyPr>
          <a:lstStyle/>
          <a:p>
            <a:r>
              <a:rPr lang="pl-PL" sz="2400" b="1" dirty="0">
                <a:solidFill>
                  <a:schemeClr val="accent2"/>
                </a:solidFill>
              </a:rPr>
              <a:t>2010</a:t>
            </a:r>
            <a:endParaRPr lang="en-GB" sz="2400" b="1" dirty="0">
              <a:solidFill>
                <a:schemeClr val="accent2"/>
              </a:solidFill>
            </a:endParaRPr>
          </a:p>
        </p:txBody>
      </p:sp>
      <p:sp>
        <p:nvSpPr>
          <p:cNvPr id="24" name="pole tekstowe 23">
            <a:extLst>
              <a:ext uri="{FF2B5EF4-FFF2-40B4-BE49-F238E27FC236}">
                <a16:creationId xmlns:a16="http://schemas.microsoft.com/office/drawing/2014/main" id="{AA390171-077A-4E3A-8FB1-D0F5CA800C5B}"/>
              </a:ext>
            </a:extLst>
          </p:cNvPr>
          <p:cNvSpPr txBox="1"/>
          <p:nvPr/>
        </p:nvSpPr>
        <p:spPr>
          <a:xfrm>
            <a:off x="9549934" y="6361896"/>
            <a:ext cx="806631" cy="461665"/>
          </a:xfrm>
          <a:prstGeom prst="rect">
            <a:avLst/>
          </a:prstGeom>
          <a:noFill/>
        </p:spPr>
        <p:txBody>
          <a:bodyPr wrap="none" rtlCol="0">
            <a:spAutoFit/>
          </a:bodyPr>
          <a:lstStyle/>
          <a:p>
            <a:r>
              <a:rPr lang="pl-PL" sz="2400" b="1" dirty="0">
                <a:solidFill>
                  <a:schemeClr val="accent2"/>
                </a:solidFill>
              </a:rPr>
              <a:t>2020</a:t>
            </a:r>
            <a:endParaRPr lang="en-GB" sz="2400" b="1" dirty="0">
              <a:solidFill>
                <a:schemeClr val="accent2"/>
              </a:solidFill>
            </a:endParaRPr>
          </a:p>
        </p:txBody>
      </p:sp>
      <p:sp>
        <p:nvSpPr>
          <p:cNvPr id="25" name="Owal 24">
            <a:extLst>
              <a:ext uri="{FF2B5EF4-FFF2-40B4-BE49-F238E27FC236}">
                <a16:creationId xmlns:a16="http://schemas.microsoft.com/office/drawing/2014/main" id="{27B46234-A774-4B68-9B67-97D1F356DF20}"/>
              </a:ext>
            </a:extLst>
          </p:cNvPr>
          <p:cNvSpPr/>
          <p:nvPr/>
        </p:nvSpPr>
        <p:spPr>
          <a:xfrm>
            <a:off x="1601395" y="5936342"/>
            <a:ext cx="130669" cy="394427"/>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7" name="Łącznik prosty 26">
            <a:extLst>
              <a:ext uri="{FF2B5EF4-FFF2-40B4-BE49-F238E27FC236}">
                <a16:creationId xmlns:a16="http://schemas.microsoft.com/office/drawing/2014/main" id="{308CC9C2-F20B-486C-BD6B-A0DD5FD13A07}"/>
              </a:ext>
            </a:extLst>
          </p:cNvPr>
          <p:cNvCxnSpPr>
            <a:cxnSpLocks/>
          </p:cNvCxnSpPr>
          <p:nvPr/>
        </p:nvCxnSpPr>
        <p:spPr>
          <a:xfrm>
            <a:off x="1666729" y="5379871"/>
            <a:ext cx="0" cy="591001"/>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sp>
        <p:nvSpPr>
          <p:cNvPr id="33" name="Owal 32">
            <a:extLst>
              <a:ext uri="{FF2B5EF4-FFF2-40B4-BE49-F238E27FC236}">
                <a16:creationId xmlns:a16="http://schemas.microsoft.com/office/drawing/2014/main" id="{E136E3CC-656D-41F5-8640-BCD4FFA4967E}"/>
              </a:ext>
            </a:extLst>
          </p:cNvPr>
          <p:cNvSpPr/>
          <p:nvPr/>
        </p:nvSpPr>
        <p:spPr>
          <a:xfrm>
            <a:off x="1713816" y="5936342"/>
            <a:ext cx="130669" cy="394427"/>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4" name="Łącznik prosty 33">
            <a:extLst>
              <a:ext uri="{FF2B5EF4-FFF2-40B4-BE49-F238E27FC236}">
                <a16:creationId xmlns:a16="http://schemas.microsoft.com/office/drawing/2014/main" id="{0B2763EB-AD1D-4EED-B98D-F1492D89D17F}"/>
              </a:ext>
            </a:extLst>
          </p:cNvPr>
          <p:cNvCxnSpPr>
            <a:cxnSpLocks/>
          </p:cNvCxnSpPr>
          <p:nvPr/>
        </p:nvCxnSpPr>
        <p:spPr>
          <a:xfrm>
            <a:off x="1779150" y="5526585"/>
            <a:ext cx="0" cy="444287"/>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6" name="Łącznik prosty 35">
            <a:extLst>
              <a:ext uri="{FF2B5EF4-FFF2-40B4-BE49-F238E27FC236}">
                <a16:creationId xmlns:a16="http://schemas.microsoft.com/office/drawing/2014/main" id="{36669C06-D49B-41E1-9C3D-47820AC338C7}"/>
              </a:ext>
            </a:extLst>
          </p:cNvPr>
          <p:cNvCxnSpPr>
            <a:cxnSpLocks/>
          </p:cNvCxnSpPr>
          <p:nvPr/>
        </p:nvCxnSpPr>
        <p:spPr>
          <a:xfrm flipH="1">
            <a:off x="1779150" y="5526585"/>
            <a:ext cx="232328" cy="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8" name="Łącznik prosty 37">
            <a:extLst>
              <a:ext uri="{FF2B5EF4-FFF2-40B4-BE49-F238E27FC236}">
                <a16:creationId xmlns:a16="http://schemas.microsoft.com/office/drawing/2014/main" id="{BA3D9ADF-C60C-4B34-8302-24E596BD6F20}"/>
              </a:ext>
            </a:extLst>
          </p:cNvPr>
          <p:cNvCxnSpPr>
            <a:cxnSpLocks/>
          </p:cNvCxnSpPr>
          <p:nvPr/>
        </p:nvCxnSpPr>
        <p:spPr>
          <a:xfrm>
            <a:off x="2011478" y="4238008"/>
            <a:ext cx="0" cy="1278771"/>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sp>
        <p:nvSpPr>
          <p:cNvPr id="46" name="Owal 45">
            <a:extLst>
              <a:ext uri="{FF2B5EF4-FFF2-40B4-BE49-F238E27FC236}">
                <a16:creationId xmlns:a16="http://schemas.microsoft.com/office/drawing/2014/main" id="{403A65E0-8CA5-44BE-8926-93BA1E02A5B0}"/>
              </a:ext>
            </a:extLst>
          </p:cNvPr>
          <p:cNvSpPr/>
          <p:nvPr/>
        </p:nvSpPr>
        <p:spPr>
          <a:xfrm>
            <a:off x="2565075" y="5949250"/>
            <a:ext cx="130669" cy="394427"/>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7" name="Łącznik prosty 46">
            <a:extLst>
              <a:ext uri="{FF2B5EF4-FFF2-40B4-BE49-F238E27FC236}">
                <a16:creationId xmlns:a16="http://schemas.microsoft.com/office/drawing/2014/main" id="{2F45D45C-5639-4D28-9B79-049B0DFF8044}"/>
              </a:ext>
            </a:extLst>
          </p:cNvPr>
          <p:cNvCxnSpPr>
            <a:cxnSpLocks/>
          </p:cNvCxnSpPr>
          <p:nvPr/>
        </p:nvCxnSpPr>
        <p:spPr>
          <a:xfrm>
            <a:off x="2630409" y="5748728"/>
            <a:ext cx="0" cy="235052"/>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9" name="Łącznik prosty 48">
            <a:extLst>
              <a:ext uri="{FF2B5EF4-FFF2-40B4-BE49-F238E27FC236}">
                <a16:creationId xmlns:a16="http://schemas.microsoft.com/office/drawing/2014/main" id="{ADB44D44-B079-4F09-8038-D48CF593E8FC}"/>
              </a:ext>
            </a:extLst>
          </p:cNvPr>
          <p:cNvCxnSpPr>
            <a:cxnSpLocks/>
          </p:cNvCxnSpPr>
          <p:nvPr/>
        </p:nvCxnSpPr>
        <p:spPr>
          <a:xfrm>
            <a:off x="2148188" y="5748728"/>
            <a:ext cx="494780" cy="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1" name="Łącznik prosty 50">
            <a:extLst>
              <a:ext uri="{FF2B5EF4-FFF2-40B4-BE49-F238E27FC236}">
                <a16:creationId xmlns:a16="http://schemas.microsoft.com/office/drawing/2014/main" id="{640FC7BA-86F7-468A-BD76-BB4500D2750E}"/>
              </a:ext>
            </a:extLst>
          </p:cNvPr>
          <p:cNvCxnSpPr>
            <a:cxnSpLocks/>
          </p:cNvCxnSpPr>
          <p:nvPr/>
        </p:nvCxnSpPr>
        <p:spPr>
          <a:xfrm>
            <a:off x="2148188" y="4387168"/>
            <a:ext cx="0" cy="136156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5" name="Łącznik prosty 54">
            <a:extLst>
              <a:ext uri="{FF2B5EF4-FFF2-40B4-BE49-F238E27FC236}">
                <a16:creationId xmlns:a16="http://schemas.microsoft.com/office/drawing/2014/main" id="{BBC380BF-1798-47BE-A3DF-7B44BEA034E8}"/>
              </a:ext>
            </a:extLst>
          </p:cNvPr>
          <p:cNvCxnSpPr>
            <a:cxnSpLocks/>
          </p:cNvCxnSpPr>
          <p:nvPr/>
        </p:nvCxnSpPr>
        <p:spPr>
          <a:xfrm flipH="1" flipV="1">
            <a:off x="2144692" y="4379754"/>
            <a:ext cx="319401" cy="7413"/>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7" name="Łącznik prosty 56">
            <a:extLst>
              <a:ext uri="{FF2B5EF4-FFF2-40B4-BE49-F238E27FC236}">
                <a16:creationId xmlns:a16="http://schemas.microsoft.com/office/drawing/2014/main" id="{4C711DBE-3C68-4EAA-9A34-352AFDA49A54}"/>
              </a:ext>
            </a:extLst>
          </p:cNvPr>
          <p:cNvCxnSpPr>
            <a:cxnSpLocks/>
            <a:stCxn id="62" idx="2"/>
          </p:cNvCxnSpPr>
          <p:nvPr/>
        </p:nvCxnSpPr>
        <p:spPr>
          <a:xfrm>
            <a:off x="2464093" y="3656442"/>
            <a:ext cx="0" cy="723312"/>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sp>
        <p:nvSpPr>
          <p:cNvPr id="69" name="Owal 68">
            <a:extLst>
              <a:ext uri="{FF2B5EF4-FFF2-40B4-BE49-F238E27FC236}">
                <a16:creationId xmlns:a16="http://schemas.microsoft.com/office/drawing/2014/main" id="{7F58A980-E939-492D-B9B3-E670E5A62147}"/>
              </a:ext>
            </a:extLst>
          </p:cNvPr>
          <p:cNvSpPr/>
          <p:nvPr/>
        </p:nvSpPr>
        <p:spPr>
          <a:xfrm>
            <a:off x="3333622" y="5936342"/>
            <a:ext cx="130669" cy="394427"/>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0" name="Łącznik prosty 69">
            <a:extLst>
              <a:ext uri="{FF2B5EF4-FFF2-40B4-BE49-F238E27FC236}">
                <a16:creationId xmlns:a16="http://schemas.microsoft.com/office/drawing/2014/main" id="{A90DF25A-3EE2-4C84-9277-E2F1157E03C0}"/>
              </a:ext>
            </a:extLst>
          </p:cNvPr>
          <p:cNvCxnSpPr>
            <a:cxnSpLocks/>
          </p:cNvCxnSpPr>
          <p:nvPr/>
        </p:nvCxnSpPr>
        <p:spPr>
          <a:xfrm>
            <a:off x="3398956" y="5606191"/>
            <a:ext cx="0" cy="364681"/>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sp>
        <p:nvSpPr>
          <p:cNvPr id="76" name="Owal 75">
            <a:extLst>
              <a:ext uri="{FF2B5EF4-FFF2-40B4-BE49-F238E27FC236}">
                <a16:creationId xmlns:a16="http://schemas.microsoft.com/office/drawing/2014/main" id="{62C22557-150D-43B2-B739-86CD9DC10DAC}"/>
              </a:ext>
            </a:extLst>
          </p:cNvPr>
          <p:cNvSpPr/>
          <p:nvPr/>
        </p:nvSpPr>
        <p:spPr>
          <a:xfrm>
            <a:off x="3468984" y="5937866"/>
            <a:ext cx="130669" cy="394427"/>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8" name="Łącznik prosty 77">
            <a:extLst>
              <a:ext uri="{FF2B5EF4-FFF2-40B4-BE49-F238E27FC236}">
                <a16:creationId xmlns:a16="http://schemas.microsoft.com/office/drawing/2014/main" id="{F6515A09-4D11-46B5-954D-59AF47562002}"/>
              </a:ext>
            </a:extLst>
          </p:cNvPr>
          <p:cNvCxnSpPr>
            <a:cxnSpLocks/>
          </p:cNvCxnSpPr>
          <p:nvPr/>
        </p:nvCxnSpPr>
        <p:spPr>
          <a:xfrm>
            <a:off x="3535628" y="5735820"/>
            <a:ext cx="0" cy="235052"/>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9" name="Łącznik prosty 78">
            <a:extLst>
              <a:ext uri="{FF2B5EF4-FFF2-40B4-BE49-F238E27FC236}">
                <a16:creationId xmlns:a16="http://schemas.microsoft.com/office/drawing/2014/main" id="{55767205-6C65-4D71-B01E-EDD94065C298}"/>
              </a:ext>
            </a:extLst>
          </p:cNvPr>
          <p:cNvCxnSpPr>
            <a:cxnSpLocks/>
          </p:cNvCxnSpPr>
          <p:nvPr/>
        </p:nvCxnSpPr>
        <p:spPr>
          <a:xfrm flipV="1">
            <a:off x="3535628" y="5725575"/>
            <a:ext cx="554328" cy="6365"/>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1" name="Łącznik prosty 80">
            <a:extLst>
              <a:ext uri="{FF2B5EF4-FFF2-40B4-BE49-F238E27FC236}">
                <a16:creationId xmlns:a16="http://schemas.microsoft.com/office/drawing/2014/main" id="{17947D86-FA50-4EC8-A948-A6ABB9E242E7}"/>
              </a:ext>
            </a:extLst>
          </p:cNvPr>
          <p:cNvCxnSpPr>
            <a:cxnSpLocks/>
          </p:cNvCxnSpPr>
          <p:nvPr/>
        </p:nvCxnSpPr>
        <p:spPr>
          <a:xfrm>
            <a:off x="4089956" y="4379754"/>
            <a:ext cx="0" cy="1352186"/>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sp>
        <p:nvSpPr>
          <p:cNvPr id="85" name="Owal 84">
            <a:extLst>
              <a:ext uri="{FF2B5EF4-FFF2-40B4-BE49-F238E27FC236}">
                <a16:creationId xmlns:a16="http://schemas.microsoft.com/office/drawing/2014/main" id="{23D4AC14-D077-4554-90AE-8B0BC9E79808}"/>
              </a:ext>
            </a:extLst>
          </p:cNvPr>
          <p:cNvSpPr/>
          <p:nvPr/>
        </p:nvSpPr>
        <p:spPr>
          <a:xfrm>
            <a:off x="4088962" y="5967469"/>
            <a:ext cx="130669" cy="394427"/>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6" name="Łącznik prosty 85">
            <a:extLst>
              <a:ext uri="{FF2B5EF4-FFF2-40B4-BE49-F238E27FC236}">
                <a16:creationId xmlns:a16="http://schemas.microsoft.com/office/drawing/2014/main" id="{39099ABA-3856-420B-A3AD-19134D3351F2}"/>
              </a:ext>
            </a:extLst>
          </p:cNvPr>
          <p:cNvCxnSpPr>
            <a:cxnSpLocks/>
          </p:cNvCxnSpPr>
          <p:nvPr/>
        </p:nvCxnSpPr>
        <p:spPr>
          <a:xfrm>
            <a:off x="4155606" y="5851467"/>
            <a:ext cx="0" cy="149008"/>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8" name="Łącznik prosty 87">
            <a:extLst>
              <a:ext uri="{FF2B5EF4-FFF2-40B4-BE49-F238E27FC236}">
                <a16:creationId xmlns:a16="http://schemas.microsoft.com/office/drawing/2014/main" id="{4AA39CC1-E31C-4600-8CEC-10AC7AC838EA}"/>
              </a:ext>
            </a:extLst>
          </p:cNvPr>
          <p:cNvCxnSpPr>
            <a:cxnSpLocks/>
          </p:cNvCxnSpPr>
          <p:nvPr/>
        </p:nvCxnSpPr>
        <p:spPr>
          <a:xfrm>
            <a:off x="4147022" y="5853990"/>
            <a:ext cx="229039" cy="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9" name="Łącznik prosty 88">
            <a:extLst>
              <a:ext uri="{FF2B5EF4-FFF2-40B4-BE49-F238E27FC236}">
                <a16:creationId xmlns:a16="http://schemas.microsoft.com/office/drawing/2014/main" id="{1875DFD0-5EA7-4030-8440-6D025F272C37}"/>
              </a:ext>
            </a:extLst>
          </p:cNvPr>
          <p:cNvCxnSpPr>
            <a:cxnSpLocks/>
          </p:cNvCxnSpPr>
          <p:nvPr/>
        </p:nvCxnSpPr>
        <p:spPr>
          <a:xfrm>
            <a:off x="4376061" y="5606191"/>
            <a:ext cx="0" cy="243275"/>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sp>
        <p:nvSpPr>
          <p:cNvPr id="95" name="Owal 94">
            <a:extLst>
              <a:ext uri="{FF2B5EF4-FFF2-40B4-BE49-F238E27FC236}">
                <a16:creationId xmlns:a16="http://schemas.microsoft.com/office/drawing/2014/main" id="{50D642B8-3265-4FC1-B83C-36AC2C580FE9}"/>
              </a:ext>
            </a:extLst>
          </p:cNvPr>
          <p:cNvSpPr/>
          <p:nvPr/>
        </p:nvSpPr>
        <p:spPr>
          <a:xfrm>
            <a:off x="4839608" y="5936342"/>
            <a:ext cx="130669" cy="394427"/>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6" name="Łącznik prosty 95">
            <a:extLst>
              <a:ext uri="{FF2B5EF4-FFF2-40B4-BE49-F238E27FC236}">
                <a16:creationId xmlns:a16="http://schemas.microsoft.com/office/drawing/2014/main" id="{30E8DA69-B8E3-4F3B-9943-FF8D8BE19EAE}"/>
              </a:ext>
            </a:extLst>
          </p:cNvPr>
          <p:cNvCxnSpPr>
            <a:cxnSpLocks/>
          </p:cNvCxnSpPr>
          <p:nvPr/>
        </p:nvCxnSpPr>
        <p:spPr>
          <a:xfrm>
            <a:off x="4906252" y="5734296"/>
            <a:ext cx="0" cy="235052"/>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7" name="Łącznik prosty 96">
            <a:extLst>
              <a:ext uri="{FF2B5EF4-FFF2-40B4-BE49-F238E27FC236}">
                <a16:creationId xmlns:a16="http://schemas.microsoft.com/office/drawing/2014/main" id="{F186F577-65AF-47F6-A7A9-4E62E609FF14}"/>
              </a:ext>
            </a:extLst>
          </p:cNvPr>
          <p:cNvCxnSpPr>
            <a:cxnSpLocks/>
          </p:cNvCxnSpPr>
          <p:nvPr/>
        </p:nvCxnSpPr>
        <p:spPr>
          <a:xfrm>
            <a:off x="4904942" y="5727601"/>
            <a:ext cx="1124014" cy="4339"/>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9" name="Łącznik prosty 98">
            <a:extLst>
              <a:ext uri="{FF2B5EF4-FFF2-40B4-BE49-F238E27FC236}">
                <a16:creationId xmlns:a16="http://schemas.microsoft.com/office/drawing/2014/main" id="{F1803ACE-D8E4-4AD7-9B9A-A0CA4DCCD721}"/>
              </a:ext>
            </a:extLst>
          </p:cNvPr>
          <p:cNvCxnSpPr>
            <a:cxnSpLocks/>
          </p:cNvCxnSpPr>
          <p:nvPr/>
        </p:nvCxnSpPr>
        <p:spPr>
          <a:xfrm>
            <a:off x="6028956" y="4508951"/>
            <a:ext cx="0" cy="1216624"/>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4" name="Łącznik prosty 103">
            <a:extLst>
              <a:ext uri="{FF2B5EF4-FFF2-40B4-BE49-F238E27FC236}">
                <a16:creationId xmlns:a16="http://schemas.microsoft.com/office/drawing/2014/main" id="{63C64B2C-FE9D-43E8-9A72-5531C7EB8802}"/>
              </a:ext>
            </a:extLst>
          </p:cNvPr>
          <p:cNvCxnSpPr>
            <a:cxnSpLocks/>
          </p:cNvCxnSpPr>
          <p:nvPr/>
        </p:nvCxnSpPr>
        <p:spPr>
          <a:xfrm>
            <a:off x="6028956" y="4513522"/>
            <a:ext cx="59852" cy="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8" name="Łącznik prosty 107">
            <a:extLst>
              <a:ext uri="{FF2B5EF4-FFF2-40B4-BE49-F238E27FC236}">
                <a16:creationId xmlns:a16="http://schemas.microsoft.com/office/drawing/2014/main" id="{F9F7FA87-24DF-42E6-9F98-033538C75D8D}"/>
              </a:ext>
            </a:extLst>
          </p:cNvPr>
          <p:cNvCxnSpPr>
            <a:cxnSpLocks/>
          </p:cNvCxnSpPr>
          <p:nvPr/>
        </p:nvCxnSpPr>
        <p:spPr>
          <a:xfrm>
            <a:off x="6088808" y="3671086"/>
            <a:ext cx="0" cy="847516"/>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sp>
        <p:nvSpPr>
          <p:cNvPr id="117" name="Owal 116">
            <a:extLst>
              <a:ext uri="{FF2B5EF4-FFF2-40B4-BE49-F238E27FC236}">
                <a16:creationId xmlns:a16="http://schemas.microsoft.com/office/drawing/2014/main" id="{EAF5E2F1-6C04-468A-9A20-0760C7DDCFBE}"/>
              </a:ext>
            </a:extLst>
          </p:cNvPr>
          <p:cNvSpPr/>
          <p:nvPr/>
        </p:nvSpPr>
        <p:spPr>
          <a:xfrm>
            <a:off x="5920740" y="5943951"/>
            <a:ext cx="130669" cy="394427"/>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19" name="Łącznik prosty 118">
            <a:extLst>
              <a:ext uri="{FF2B5EF4-FFF2-40B4-BE49-F238E27FC236}">
                <a16:creationId xmlns:a16="http://schemas.microsoft.com/office/drawing/2014/main" id="{586B9F49-31E4-47E7-9489-C94F17E6E7A2}"/>
              </a:ext>
            </a:extLst>
          </p:cNvPr>
          <p:cNvCxnSpPr>
            <a:cxnSpLocks/>
          </p:cNvCxnSpPr>
          <p:nvPr/>
        </p:nvCxnSpPr>
        <p:spPr>
          <a:xfrm>
            <a:off x="5986280" y="5846943"/>
            <a:ext cx="0" cy="149008"/>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0" name="Łącznik prosty 119">
            <a:extLst>
              <a:ext uri="{FF2B5EF4-FFF2-40B4-BE49-F238E27FC236}">
                <a16:creationId xmlns:a16="http://schemas.microsoft.com/office/drawing/2014/main" id="{A6360C2D-C59B-4EF7-8574-A06B389422E9}"/>
              </a:ext>
            </a:extLst>
          </p:cNvPr>
          <p:cNvCxnSpPr>
            <a:cxnSpLocks/>
          </p:cNvCxnSpPr>
          <p:nvPr/>
        </p:nvCxnSpPr>
        <p:spPr>
          <a:xfrm>
            <a:off x="5977696" y="5849466"/>
            <a:ext cx="193865" cy="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1" name="Łącznik prosty 120">
            <a:extLst>
              <a:ext uri="{FF2B5EF4-FFF2-40B4-BE49-F238E27FC236}">
                <a16:creationId xmlns:a16="http://schemas.microsoft.com/office/drawing/2014/main" id="{1209AA46-744D-4E4C-91F3-6EB2D0D85089}"/>
              </a:ext>
            </a:extLst>
          </p:cNvPr>
          <p:cNvCxnSpPr>
            <a:cxnSpLocks/>
          </p:cNvCxnSpPr>
          <p:nvPr/>
        </p:nvCxnSpPr>
        <p:spPr>
          <a:xfrm>
            <a:off x="6171561" y="4630319"/>
            <a:ext cx="0" cy="1216624"/>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3" name="Łącznik prosty 122">
            <a:extLst>
              <a:ext uri="{FF2B5EF4-FFF2-40B4-BE49-F238E27FC236}">
                <a16:creationId xmlns:a16="http://schemas.microsoft.com/office/drawing/2014/main" id="{99CF28DF-1976-41F9-8AE0-380B993CDBA9}"/>
              </a:ext>
            </a:extLst>
          </p:cNvPr>
          <p:cNvCxnSpPr>
            <a:cxnSpLocks/>
          </p:cNvCxnSpPr>
          <p:nvPr/>
        </p:nvCxnSpPr>
        <p:spPr>
          <a:xfrm>
            <a:off x="6171561" y="4634763"/>
            <a:ext cx="66865" cy="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4" name="Łącznik prosty 123">
            <a:extLst>
              <a:ext uri="{FF2B5EF4-FFF2-40B4-BE49-F238E27FC236}">
                <a16:creationId xmlns:a16="http://schemas.microsoft.com/office/drawing/2014/main" id="{EF2077BB-2B97-45D2-A386-BC42028BD85D}"/>
              </a:ext>
            </a:extLst>
          </p:cNvPr>
          <p:cNvCxnSpPr>
            <a:cxnSpLocks/>
          </p:cNvCxnSpPr>
          <p:nvPr/>
        </p:nvCxnSpPr>
        <p:spPr>
          <a:xfrm>
            <a:off x="6238426" y="4387044"/>
            <a:ext cx="0" cy="243275"/>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sp>
        <p:nvSpPr>
          <p:cNvPr id="125" name="Owal 124">
            <a:extLst>
              <a:ext uri="{FF2B5EF4-FFF2-40B4-BE49-F238E27FC236}">
                <a16:creationId xmlns:a16="http://schemas.microsoft.com/office/drawing/2014/main" id="{8360A3BB-6AEB-406B-86D4-7E3201429F52}"/>
              </a:ext>
            </a:extLst>
          </p:cNvPr>
          <p:cNvSpPr/>
          <p:nvPr/>
        </p:nvSpPr>
        <p:spPr>
          <a:xfrm>
            <a:off x="6733434" y="5927518"/>
            <a:ext cx="130669" cy="394427"/>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26" name="Łącznik prosty 125">
            <a:extLst>
              <a:ext uri="{FF2B5EF4-FFF2-40B4-BE49-F238E27FC236}">
                <a16:creationId xmlns:a16="http://schemas.microsoft.com/office/drawing/2014/main" id="{C3B33386-0F83-4B75-9FE6-19781653D8D2}"/>
              </a:ext>
            </a:extLst>
          </p:cNvPr>
          <p:cNvCxnSpPr>
            <a:cxnSpLocks/>
          </p:cNvCxnSpPr>
          <p:nvPr/>
        </p:nvCxnSpPr>
        <p:spPr>
          <a:xfrm>
            <a:off x="6798974" y="5830510"/>
            <a:ext cx="0" cy="149008"/>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7" name="Łącznik prosty 126">
            <a:extLst>
              <a:ext uri="{FF2B5EF4-FFF2-40B4-BE49-F238E27FC236}">
                <a16:creationId xmlns:a16="http://schemas.microsoft.com/office/drawing/2014/main" id="{4F376D36-B3D1-4784-8027-DFC0B7123D5E}"/>
              </a:ext>
            </a:extLst>
          </p:cNvPr>
          <p:cNvCxnSpPr>
            <a:cxnSpLocks/>
          </p:cNvCxnSpPr>
          <p:nvPr/>
        </p:nvCxnSpPr>
        <p:spPr>
          <a:xfrm>
            <a:off x="6798974" y="5433311"/>
            <a:ext cx="0" cy="51064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sp>
        <p:nvSpPr>
          <p:cNvPr id="137" name="Owal 136">
            <a:extLst>
              <a:ext uri="{FF2B5EF4-FFF2-40B4-BE49-F238E27FC236}">
                <a16:creationId xmlns:a16="http://schemas.microsoft.com/office/drawing/2014/main" id="{1B37F6C8-B01D-4582-BE05-58D2E22A95BA}"/>
              </a:ext>
            </a:extLst>
          </p:cNvPr>
          <p:cNvSpPr/>
          <p:nvPr/>
        </p:nvSpPr>
        <p:spPr>
          <a:xfrm>
            <a:off x="7450680" y="5927518"/>
            <a:ext cx="130669" cy="394427"/>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38" name="Łącznik prosty 137">
            <a:extLst>
              <a:ext uri="{FF2B5EF4-FFF2-40B4-BE49-F238E27FC236}">
                <a16:creationId xmlns:a16="http://schemas.microsoft.com/office/drawing/2014/main" id="{550361E9-E1DF-4314-86E5-0127F681AB28}"/>
              </a:ext>
            </a:extLst>
          </p:cNvPr>
          <p:cNvCxnSpPr>
            <a:cxnSpLocks/>
          </p:cNvCxnSpPr>
          <p:nvPr/>
        </p:nvCxnSpPr>
        <p:spPr>
          <a:xfrm>
            <a:off x="7516220" y="5596540"/>
            <a:ext cx="0" cy="347411"/>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0" name="Łącznik prosty 139">
            <a:extLst>
              <a:ext uri="{FF2B5EF4-FFF2-40B4-BE49-F238E27FC236}">
                <a16:creationId xmlns:a16="http://schemas.microsoft.com/office/drawing/2014/main" id="{FFFCB471-3113-495E-AEDD-4F99BBD0A8D8}"/>
              </a:ext>
            </a:extLst>
          </p:cNvPr>
          <p:cNvCxnSpPr>
            <a:cxnSpLocks/>
          </p:cNvCxnSpPr>
          <p:nvPr/>
        </p:nvCxnSpPr>
        <p:spPr>
          <a:xfrm>
            <a:off x="7510664" y="5588766"/>
            <a:ext cx="277164" cy="2743"/>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1" name="Łącznik prosty 140">
            <a:extLst>
              <a:ext uri="{FF2B5EF4-FFF2-40B4-BE49-F238E27FC236}">
                <a16:creationId xmlns:a16="http://schemas.microsoft.com/office/drawing/2014/main" id="{666350E3-092C-4DD7-A994-359FBCF24768}"/>
              </a:ext>
            </a:extLst>
          </p:cNvPr>
          <p:cNvCxnSpPr>
            <a:cxnSpLocks/>
          </p:cNvCxnSpPr>
          <p:nvPr/>
        </p:nvCxnSpPr>
        <p:spPr>
          <a:xfrm>
            <a:off x="7787828" y="4666833"/>
            <a:ext cx="0" cy="929707"/>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6" name="Łącznik prosty 145">
            <a:extLst>
              <a:ext uri="{FF2B5EF4-FFF2-40B4-BE49-F238E27FC236}">
                <a16:creationId xmlns:a16="http://schemas.microsoft.com/office/drawing/2014/main" id="{7A33F258-C925-4738-8E9B-21FDB066848A}"/>
              </a:ext>
            </a:extLst>
          </p:cNvPr>
          <p:cNvCxnSpPr>
            <a:cxnSpLocks/>
          </p:cNvCxnSpPr>
          <p:nvPr/>
        </p:nvCxnSpPr>
        <p:spPr>
          <a:xfrm>
            <a:off x="7782356" y="4666833"/>
            <a:ext cx="277164" cy="2743"/>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7" name="Łącznik prosty 146">
            <a:extLst>
              <a:ext uri="{FF2B5EF4-FFF2-40B4-BE49-F238E27FC236}">
                <a16:creationId xmlns:a16="http://schemas.microsoft.com/office/drawing/2014/main" id="{D3CBF544-F660-41B5-9700-EDE636402AC6}"/>
              </a:ext>
            </a:extLst>
          </p:cNvPr>
          <p:cNvCxnSpPr>
            <a:cxnSpLocks/>
          </p:cNvCxnSpPr>
          <p:nvPr/>
        </p:nvCxnSpPr>
        <p:spPr>
          <a:xfrm>
            <a:off x="8055838" y="4544261"/>
            <a:ext cx="0" cy="115884"/>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sp>
        <p:nvSpPr>
          <p:cNvPr id="149" name="Owal 148">
            <a:extLst>
              <a:ext uri="{FF2B5EF4-FFF2-40B4-BE49-F238E27FC236}">
                <a16:creationId xmlns:a16="http://schemas.microsoft.com/office/drawing/2014/main" id="{2F7FDD8A-802B-46DA-B5BD-4CFE723CB0E1}"/>
              </a:ext>
            </a:extLst>
          </p:cNvPr>
          <p:cNvSpPr/>
          <p:nvPr/>
        </p:nvSpPr>
        <p:spPr>
          <a:xfrm>
            <a:off x="8004502" y="5936343"/>
            <a:ext cx="130669" cy="394427"/>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50" name="Łącznik prosty 149">
            <a:extLst>
              <a:ext uri="{FF2B5EF4-FFF2-40B4-BE49-F238E27FC236}">
                <a16:creationId xmlns:a16="http://schemas.microsoft.com/office/drawing/2014/main" id="{9EA439A6-1DC7-4D3D-8372-87663061EC68}"/>
              </a:ext>
            </a:extLst>
          </p:cNvPr>
          <p:cNvCxnSpPr>
            <a:cxnSpLocks/>
          </p:cNvCxnSpPr>
          <p:nvPr/>
        </p:nvCxnSpPr>
        <p:spPr>
          <a:xfrm>
            <a:off x="8038537" y="5576818"/>
            <a:ext cx="0" cy="375958"/>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sp>
        <p:nvSpPr>
          <p:cNvPr id="151" name="pole tekstowe 150">
            <a:extLst>
              <a:ext uri="{FF2B5EF4-FFF2-40B4-BE49-F238E27FC236}">
                <a16:creationId xmlns:a16="http://schemas.microsoft.com/office/drawing/2014/main" id="{9016EC33-71D8-4948-9CC7-4DB17D7523C3}"/>
              </a:ext>
            </a:extLst>
          </p:cNvPr>
          <p:cNvSpPr txBox="1"/>
          <p:nvPr/>
        </p:nvSpPr>
        <p:spPr>
          <a:xfrm>
            <a:off x="7883457" y="4770204"/>
            <a:ext cx="1754730" cy="830997"/>
          </a:xfrm>
          <a:prstGeom prst="rect">
            <a:avLst/>
          </a:prstGeom>
          <a:noFill/>
        </p:spPr>
        <p:txBody>
          <a:bodyPr wrap="square" rtlCol="0">
            <a:spAutoFit/>
          </a:bodyPr>
          <a:lstStyle/>
          <a:p>
            <a:r>
              <a:rPr lang="en-US" sz="1200" dirty="0" smtClean="0"/>
              <a:t>Launch of </a:t>
            </a:r>
            <a:r>
              <a:rPr lang="en-US" sz="1200" b="1" dirty="0" smtClean="0"/>
              <a:t>“International Symposium on Geotechnical Safety &amp; Risk (ISGSR)”</a:t>
            </a:r>
            <a:endParaRPr lang="en-GB" sz="1200" b="1" dirty="0"/>
          </a:p>
        </p:txBody>
      </p:sp>
      <p:cxnSp>
        <p:nvCxnSpPr>
          <p:cNvPr id="157" name="Łącznik prosty 156">
            <a:extLst>
              <a:ext uri="{FF2B5EF4-FFF2-40B4-BE49-F238E27FC236}">
                <a16:creationId xmlns:a16="http://schemas.microsoft.com/office/drawing/2014/main" id="{23A1894B-74AB-49AB-BF19-E8D62D679848}"/>
              </a:ext>
            </a:extLst>
          </p:cNvPr>
          <p:cNvCxnSpPr>
            <a:cxnSpLocks/>
          </p:cNvCxnSpPr>
          <p:nvPr/>
        </p:nvCxnSpPr>
        <p:spPr>
          <a:xfrm>
            <a:off x="8092512" y="5677110"/>
            <a:ext cx="0" cy="283477"/>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9" name="Łącznik prosty 158">
            <a:extLst>
              <a:ext uri="{FF2B5EF4-FFF2-40B4-BE49-F238E27FC236}">
                <a16:creationId xmlns:a16="http://schemas.microsoft.com/office/drawing/2014/main" id="{EDA12FA4-C70E-4405-B149-5B4BDFE97455}"/>
              </a:ext>
            </a:extLst>
          </p:cNvPr>
          <p:cNvCxnSpPr>
            <a:cxnSpLocks/>
          </p:cNvCxnSpPr>
          <p:nvPr/>
        </p:nvCxnSpPr>
        <p:spPr>
          <a:xfrm flipV="1">
            <a:off x="8092512" y="5665455"/>
            <a:ext cx="1545656" cy="8685"/>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61" name="Łącznik prosty 160">
            <a:extLst>
              <a:ext uri="{FF2B5EF4-FFF2-40B4-BE49-F238E27FC236}">
                <a16:creationId xmlns:a16="http://schemas.microsoft.com/office/drawing/2014/main" id="{E4F35450-17D8-402C-8604-4B04F0322951}"/>
              </a:ext>
            </a:extLst>
          </p:cNvPr>
          <p:cNvCxnSpPr>
            <a:cxnSpLocks/>
          </p:cNvCxnSpPr>
          <p:nvPr/>
        </p:nvCxnSpPr>
        <p:spPr>
          <a:xfrm>
            <a:off x="9638168" y="4660145"/>
            <a:ext cx="0" cy="100531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63" name="Łącznik prosty 162">
            <a:extLst>
              <a:ext uri="{FF2B5EF4-FFF2-40B4-BE49-F238E27FC236}">
                <a16:creationId xmlns:a16="http://schemas.microsoft.com/office/drawing/2014/main" id="{CE066F48-1C30-41AF-97C2-490F26F635EA}"/>
              </a:ext>
            </a:extLst>
          </p:cNvPr>
          <p:cNvCxnSpPr>
            <a:cxnSpLocks/>
          </p:cNvCxnSpPr>
          <p:nvPr/>
        </p:nvCxnSpPr>
        <p:spPr>
          <a:xfrm>
            <a:off x="9638168" y="4660145"/>
            <a:ext cx="479577" cy="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65" name="Łącznik prosty 164">
            <a:extLst>
              <a:ext uri="{FF2B5EF4-FFF2-40B4-BE49-F238E27FC236}">
                <a16:creationId xmlns:a16="http://schemas.microsoft.com/office/drawing/2014/main" id="{CCD2E224-9808-4BC2-AAD3-82EA554BFDD2}"/>
              </a:ext>
            </a:extLst>
          </p:cNvPr>
          <p:cNvCxnSpPr>
            <a:cxnSpLocks/>
          </p:cNvCxnSpPr>
          <p:nvPr/>
        </p:nvCxnSpPr>
        <p:spPr>
          <a:xfrm>
            <a:off x="10111874" y="3959348"/>
            <a:ext cx="7286" cy="702547"/>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sp>
        <p:nvSpPr>
          <p:cNvPr id="166" name="pole tekstowe 165">
            <a:extLst>
              <a:ext uri="{FF2B5EF4-FFF2-40B4-BE49-F238E27FC236}">
                <a16:creationId xmlns:a16="http://schemas.microsoft.com/office/drawing/2014/main" id="{AF85B004-7C73-44F8-8B1A-E8175E59E23C}"/>
              </a:ext>
            </a:extLst>
          </p:cNvPr>
          <p:cNvSpPr txBox="1"/>
          <p:nvPr/>
        </p:nvSpPr>
        <p:spPr>
          <a:xfrm>
            <a:off x="8095827" y="3171077"/>
            <a:ext cx="2260737" cy="830997"/>
          </a:xfrm>
          <a:prstGeom prst="rect">
            <a:avLst/>
          </a:prstGeom>
          <a:noFill/>
        </p:spPr>
        <p:txBody>
          <a:bodyPr wrap="square" rtlCol="0">
            <a:spAutoFit/>
          </a:bodyPr>
          <a:lstStyle/>
          <a:p>
            <a:r>
              <a:rPr lang="en-US" sz="1200" dirty="0" smtClean="0"/>
              <a:t>Launch </a:t>
            </a:r>
            <a:r>
              <a:rPr lang="pl-PL" sz="1200" dirty="0" smtClean="0"/>
              <a:t>of </a:t>
            </a:r>
            <a:r>
              <a:rPr lang="pl-PL" sz="1200" dirty="0"/>
              <a:t>t</a:t>
            </a:r>
            <a:r>
              <a:rPr lang="en-US" sz="1200" dirty="0"/>
              <a:t>he </a:t>
            </a:r>
            <a:r>
              <a:rPr lang="en-US" sz="1200" dirty="0" smtClean="0"/>
              <a:t>journal </a:t>
            </a:r>
            <a:r>
              <a:rPr lang="en-US" sz="1200" b="1" dirty="0" smtClean="0"/>
              <a:t>“</a:t>
            </a:r>
            <a:r>
              <a:rPr lang="en-US" sz="1200" b="1" dirty="0" err="1"/>
              <a:t>Georisk</a:t>
            </a:r>
            <a:r>
              <a:rPr lang="en-US" sz="1200" b="1" dirty="0"/>
              <a:t>: Assessment and Management of Risk for Engineered Systems and Geohazards”</a:t>
            </a:r>
            <a:endParaRPr lang="en-GB" sz="1200" b="1" dirty="0"/>
          </a:p>
        </p:txBody>
      </p:sp>
      <p:sp>
        <p:nvSpPr>
          <p:cNvPr id="180" name="pole tekstowe 179">
            <a:extLst>
              <a:ext uri="{FF2B5EF4-FFF2-40B4-BE49-F238E27FC236}">
                <a16:creationId xmlns:a16="http://schemas.microsoft.com/office/drawing/2014/main" id="{AB98A921-C24B-4264-A3DA-9F2E9BA5855A}"/>
              </a:ext>
            </a:extLst>
          </p:cNvPr>
          <p:cNvSpPr txBox="1"/>
          <p:nvPr/>
        </p:nvSpPr>
        <p:spPr>
          <a:xfrm>
            <a:off x="9693909" y="4750406"/>
            <a:ext cx="1777179" cy="830997"/>
          </a:xfrm>
          <a:prstGeom prst="rect">
            <a:avLst/>
          </a:prstGeom>
          <a:noFill/>
        </p:spPr>
        <p:txBody>
          <a:bodyPr wrap="square" rtlCol="0">
            <a:spAutoFit/>
          </a:bodyPr>
          <a:lstStyle/>
          <a:p>
            <a:r>
              <a:rPr lang="en-US" sz="1200" dirty="0"/>
              <a:t>Christian and </a:t>
            </a:r>
            <a:r>
              <a:rPr lang="en-US" sz="1200" dirty="0" err="1"/>
              <a:t>Baecher</a:t>
            </a:r>
            <a:r>
              <a:rPr lang="en-US" sz="1200" dirty="0"/>
              <a:t> </a:t>
            </a:r>
            <a:r>
              <a:rPr lang="en-US" sz="1200" dirty="0" smtClean="0"/>
              <a:t>identified </a:t>
            </a:r>
            <a:r>
              <a:rPr lang="en-US" sz="1200" b="1" dirty="0" smtClean="0"/>
              <a:t>ten </a:t>
            </a:r>
            <a:r>
              <a:rPr lang="en-US" sz="1200" b="1" dirty="0"/>
              <a:t>unresolved problems in </a:t>
            </a:r>
            <a:r>
              <a:rPr lang="en-US" sz="1200" b="1" dirty="0" err="1"/>
              <a:t>geote</a:t>
            </a:r>
            <a:r>
              <a:rPr lang="pl-PL" sz="1200" b="1" dirty="0" smtClean="0"/>
              <a:t>ch</a:t>
            </a:r>
            <a:r>
              <a:rPr lang="en-US" sz="1200" b="1" dirty="0" err="1" smtClean="0"/>
              <a:t>nical</a:t>
            </a:r>
            <a:r>
              <a:rPr lang="en-US" sz="1200" b="1" dirty="0" smtClean="0"/>
              <a:t> </a:t>
            </a:r>
            <a:r>
              <a:rPr lang="en-US" sz="1200" b="1" dirty="0"/>
              <a:t>risk and reliability</a:t>
            </a:r>
            <a:endParaRPr lang="en-GB" sz="1200" b="1" dirty="0"/>
          </a:p>
        </p:txBody>
      </p:sp>
      <p:sp>
        <p:nvSpPr>
          <p:cNvPr id="181" name="Owal 180">
            <a:extLst>
              <a:ext uri="{FF2B5EF4-FFF2-40B4-BE49-F238E27FC236}">
                <a16:creationId xmlns:a16="http://schemas.microsoft.com/office/drawing/2014/main" id="{20893BD9-CC60-4E22-90CB-0C6BE962C020}"/>
              </a:ext>
            </a:extLst>
          </p:cNvPr>
          <p:cNvSpPr/>
          <p:nvPr/>
        </p:nvSpPr>
        <p:spPr>
          <a:xfrm>
            <a:off x="8913541" y="5936342"/>
            <a:ext cx="130669" cy="394427"/>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82" name="Łącznik prosty 181">
            <a:extLst>
              <a:ext uri="{FF2B5EF4-FFF2-40B4-BE49-F238E27FC236}">
                <a16:creationId xmlns:a16="http://schemas.microsoft.com/office/drawing/2014/main" id="{D42F0B5A-15F6-471B-8057-7E98FC00B0C4}"/>
              </a:ext>
            </a:extLst>
          </p:cNvPr>
          <p:cNvCxnSpPr>
            <a:cxnSpLocks/>
          </p:cNvCxnSpPr>
          <p:nvPr/>
        </p:nvCxnSpPr>
        <p:spPr>
          <a:xfrm>
            <a:off x="8978875" y="5853346"/>
            <a:ext cx="0" cy="347411"/>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4" name="Łącznik prosty 183">
            <a:extLst>
              <a:ext uri="{FF2B5EF4-FFF2-40B4-BE49-F238E27FC236}">
                <a16:creationId xmlns:a16="http://schemas.microsoft.com/office/drawing/2014/main" id="{88B71E99-9544-40E9-BC75-230D8071976E}"/>
              </a:ext>
            </a:extLst>
          </p:cNvPr>
          <p:cNvCxnSpPr>
            <a:cxnSpLocks/>
          </p:cNvCxnSpPr>
          <p:nvPr/>
        </p:nvCxnSpPr>
        <p:spPr>
          <a:xfrm flipV="1">
            <a:off x="8971852" y="5760428"/>
            <a:ext cx="793279" cy="5107"/>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6" name="Łącznik prosty 185">
            <a:extLst>
              <a:ext uri="{FF2B5EF4-FFF2-40B4-BE49-F238E27FC236}">
                <a16:creationId xmlns:a16="http://schemas.microsoft.com/office/drawing/2014/main" id="{E6ADC356-53E6-44FB-B350-B9376CDEEB3B}"/>
              </a:ext>
            </a:extLst>
          </p:cNvPr>
          <p:cNvCxnSpPr>
            <a:cxnSpLocks/>
          </p:cNvCxnSpPr>
          <p:nvPr/>
        </p:nvCxnSpPr>
        <p:spPr>
          <a:xfrm>
            <a:off x="8978875" y="5763275"/>
            <a:ext cx="0" cy="283477"/>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8" name="Łącznik prosty 187">
            <a:extLst>
              <a:ext uri="{FF2B5EF4-FFF2-40B4-BE49-F238E27FC236}">
                <a16:creationId xmlns:a16="http://schemas.microsoft.com/office/drawing/2014/main" id="{8D42E894-7910-429F-B7A6-5F27D3C87B8C}"/>
              </a:ext>
            </a:extLst>
          </p:cNvPr>
          <p:cNvCxnSpPr>
            <a:cxnSpLocks/>
          </p:cNvCxnSpPr>
          <p:nvPr/>
        </p:nvCxnSpPr>
        <p:spPr>
          <a:xfrm flipH="1">
            <a:off x="9765131" y="5549654"/>
            <a:ext cx="2651" cy="210774"/>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sp>
        <p:nvSpPr>
          <p:cNvPr id="194" name="Owal 193">
            <a:extLst>
              <a:ext uri="{FF2B5EF4-FFF2-40B4-BE49-F238E27FC236}">
                <a16:creationId xmlns:a16="http://schemas.microsoft.com/office/drawing/2014/main" id="{0D6A23A6-6DEC-4053-AC97-F93917350535}"/>
              </a:ext>
            </a:extLst>
          </p:cNvPr>
          <p:cNvSpPr/>
          <p:nvPr/>
        </p:nvSpPr>
        <p:spPr>
          <a:xfrm>
            <a:off x="9822579" y="5901814"/>
            <a:ext cx="130669" cy="394427"/>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95" name="Łącznik prosty 194">
            <a:extLst>
              <a:ext uri="{FF2B5EF4-FFF2-40B4-BE49-F238E27FC236}">
                <a16:creationId xmlns:a16="http://schemas.microsoft.com/office/drawing/2014/main" id="{6EFC4EF7-207C-4EA3-8211-15588A4C0900}"/>
              </a:ext>
            </a:extLst>
          </p:cNvPr>
          <p:cNvCxnSpPr>
            <a:cxnSpLocks/>
          </p:cNvCxnSpPr>
          <p:nvPr/>
        </p:nvCxnSpPr>
        <p:spPr>
          <a:xfrm>
            <a:off x="9887913" y="5728747"/>
            <a:ext cx="0" cy="283477"/>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6" name="Łącznik prosty 195">
            <a:extLst>
              <a:ext uri="{FF2B5EF4-FFF2-40B4-BE49-F238E27FC236}">
                <a16:creationId xmlns:a16="http://schemas.microsoft.com/office/drawing/2014/main" id="{F79871D9-2B21-4072-87F9-FFAFD481BC07}"/>
              </a:ext>
            </a:extLst>
          </p:cNvPr>
          <p:cNvCxnSpPr>
            <a:cxnSpLocks/>
          </p:cNvCxnSpPr>
          <p:nvPr/>
        </p:nvCxnSpPr>
        <p:spPr>
          <a:xfrm flipV="1">
            <a:off x="9879384" y="5731180"/>
            <a:ext cx="1533608" cy="6185"/>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sp>
        <p:nvSpPr>
          <p:cNvPr id="200" name="pole tekstowe 199">
            <a:extLst>
              <a:ext uri="{FF2B5EF4-FFF2-40B4-BE49-F238E27FC236}">
                <a16:creationId xmlns:a16="http://schemas.microsoft.com/office/drawing/2014/main" id="{7D4ECBE0-5427-421E-B1F2-6E436EE6F858}"/>
              </a:ext>
            </a:extLst>
          </p:cNvPr>
          <p:cNvSpPr txBox="1"/>
          <p:nvPr/>
        </p:nvSpPr>
        <p:spPr>
          <a:xfrm>
            <a:off x="10356564" y="3150240"/>
            <a:ext cx="1680505" cy="1569660"/>
          </a:xfrm>
          <a:prstGeom prst="rect">
            <a:avLst/>
          </a:prstGeom>
          <a:noFill/>
        </p:spPr>
        <p:txBody>
          <a:bodyPr wrap="square" rtlCol="0">
            <a:spAutoFit/>
          </a:bodyPr>
          <a:lstStyle/>
          <a:p>
            <a:r>
              <a:rPr lang="en-US" sz="1200" dirty="0" smtClean="0"/>
              <a:t>Launch of </a:t>
            </a:r>
            <a:r>
              <a:rPr lang="en-US" sz="1200" b="1" dirty="0" smtClean="0"/>
              <a:t>geotechnical open-access databases “304dB”</a:t>
            </a:r>
            <a:r>
              <a:rPr lang="en-US" sz="1200" dirty="0" smtClean="0"/>
              <a:t>.</a:t>
            </a:r>
          </a:p>
          <a:p>
            <a:r>
              <a:rPr lang="en-US" sz="1200" dirty="0" smtClean="0"/>
              <a:t>Surge </a:t>
            </a:r>
            <a:r>
              <a:rPr lang="en-US" sz="1200" dirty="0"/>
              <a:t>in the application of </a:t>
            </a:r>
            <a:r>
              <a:rPr lang="en-US" sz="1200" b="1" dirty="0"/>
              <a:t>Bayesian methods, machine </a:t>
            </a:r>
            <a:r>
              <a:rPr lang="en-US" sz="1200" b="1" dirty="0" err="1"/>
              <a:t>lear</a:t>
            </a:r>
            <a:r>
              <a:rPr lang="pl-PL" sz="1200" b="1" dirty="0"/>
              <a:t>n</a:t>
            </a:r>
            <a:r>
              <a:rPr lang="en-US" sz="1200" b="1" dirty="0" err="1"/>
              <a:t>ing</a:t>
            </a:r>
            <a:r>
              <a:rPr lang="en-US" sz="1200" b="1" dirty="0"/>
              <a:t> approaches and data-driven methods</a:t>
            </a:r>
            <a:endParaRPr lang="en-GB" sz="1200" b="1" dirty="0"/>
          </a:p>
        </p:txBody>
      </p:sp>
      <p:cxnSp>
        <p:nvCxnSpPr>
          <p:cNvPr id="202" name="Łącznik prosty 201">
            <a:extLst>
              <a:ext uri="{FF2B5EF4-FFF2-40B4-BE49-F238E27FC236}">
                <a16:creationId xmlns:a16="http://schemas.microsoft.com/office/drawing/2014/main" id="{237B3A1F-1396-442D-8648-015CBC98F8C5}"/>
              </a:ext>
            </a:extLst>
          </p:cNvPr>
          <p:cNvCxnSpPr>
            <a:cxnSpLocks/>
          </p:cNvCxnSpPr>
          <p:nvPr/>
        </p:nvCxnSpPr>
        <p:spPr>
          <a:xfrm>
            <a:off x="11412992" y="4653943"/>
            <a:ext cx="0" cy="1086045"/>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sp>
        <p:nvSpPr>
          <p:cNvPr id="204" name="pole tekstowe 203">
            <a:extLst>
              <a:ext uri="{FF2B5EF4-FFF2-40B4-BE49-F238E27FC236}">
                <a16:creationId xmlns:a16="http://schemas.microsoft.com/office/drawing/2014/main" id="{09896ECB-404B-4076-B264-CCD1301962FC}"/>
              </a:ext>
            </a:extLst>
          </p:cNvPr>
          <p:cNvSpPr txBox="1"/>
          <p:nvPr/>
        </p:nvSpPr>
        <p:spPr>
          <a:xfrm>
            <a:off x="39965" y="9849"/>
            <a:ext cx="2590389" cy="461665"/>
          </a:xfrm>
          <a:prstGeom prst="rect">
            <a:avLst/>
          </a:prstGeom>
          <a:noFill/>
        </p:spPr>
        <p:txBody>
          <a:bodyPr wrap="none" rtlCol="0">
            <a:spAutoFit/>
          </a:bodyPr>
          <a:lstStyle/>
          <a:p>
            <a:r>
              <a:rPr lang="en-GB" sz="2400" b="1" dirty="0">
                <a:solidFill>
                  <a:srgbClr val="0070C0"/>
                </a:solidFill>
              </a:rPr>
              <a:t>Standards &amp; Codes</a:t>
            </a:r>
          </a:p>
        </p:txBody>
      </p:sp>
      <p:cxnSp>
        <p:nvCxnSpPr>
          <p:cNvPr id="205" name="Łącznik prosty ze strzałką 204">
            <a:extLst>
              <a:ext uri="{FF2B5EF4-FFF2-40B4-BE49-F238E27FC236}">
                <a16:creationId xmlns:a16="http://schemas.microsoft.com/office/drawing/2014/main" id="{2FA6DAD1-78C9-455B-80C0-AA7C5EB45089}"/>
              </a:ext>
            </a:extLst>
          </p:cNvPr>
          <p:cNvCxnSpPr/>
          <p:nvPr/>
        </p:nvCxnSpPr>
        <p:spPr>
          <a:xfrm>
            <a:off x="402528" y="633802"/>
            <a:ext cx="11538065" cy="0"/>
          </a:xfrm>
          <a:prstGeom prst="straightConnector1">
            <a:avLst/>
          </a:prstGeom>
          <a:ln w="57150">
            <a:solidFill>
              <a:schemeClr val="accent1">
                <a:lumMod val="75000"/>
              </a:schemeClr>
            </a:solidFill>
            <a:headEnd type="none" w="lg" len="lg"/>
            <a:tailEnd type="arrow" w="lg" len="lg"/>
          </a:ln>
        </p:spPr>
        <p:style>
          <a:lnRef idx="3">
            <a:schemeClr val="dk1"/>
          </a:lnRef>
          <a:fillRef idx="0">
            <a:schemeClr val="dk1"/>
          </a:fillRef>
          <a:effectRef idx="2">
            <a:schemeClr val="dk1"/>
          </a:effectRef>
          <a:fontRef idx="minor">
            <a:schemeClr val="tx1"/>
          </a:fontRef>
        </p:style>
      </p:cxnSp>
      <p:cxnSp>
        <p:nvCxnSpPr>
          <p:cNvPr id="208" name="Łącznik prosty 207">
            <a:extLst>
              <a:ext uri="{FF2B5EF4-FFF2-40B4-BE49-F238E27FC236}">
                <a16:creationId xmlns:a16="http://schemas.microsoft.com/office/drawing/2014/main" id="{870BBDEC-D7CE-4BE1-B229-B675F69C9708}"/>
              </a:ext>
            </a:extLst>
          </p:cNvPr>
          <p:cNvCxnSpPr/>
          <p:nvPr/>
        </p:nvCxnSpPr>
        <p:spPr>
          <a:xfrm>
            <a:off x="4059465" y="471117"/>
            <a:ext cx="0" cy="325369"/>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09" name="Łącznik prosty 208">
            <a:extLst>
              <a:ext uri="{FF2B5EF4-FFF2-40B4-BE49-F238E27FC236}">
                <a16:creationId xmlns:a16="http://schemas.microsoft.com/office/drawing/2014/main" id="{FD13400C-48C5-4DA7-B23F-6B047C78B97F}"/>
              </a:ext>
            </a:extLst>
          </p:cNvPr>
          <p:cNvCxnSpPr/>
          <p:nvPr/>
        </p:nvCxnSpPr>
        <p:spPr>
          <a:xfrm>
            <a:off x="5535781" y="460832"/>
            <a:ext cx="0" cy="325369"/>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10" name="Łącznik prosty 209">
            <a:extLst>
              <a:ext uri="{FF2B5EF4-FFF2-40B4-BE49-F238E27FC236}">
                <a16:creationId xmlns:a16="http://schemas.microsoft.com/office/drawing/2014/main" id="{7C93875F-9CDF-489B-AEF6-CEC45133B8D4}"/>
              </a:ext>
            </a:extLst>
          </p:cNvPr>
          <p:cNvCxnSpPr/>
          <p:nvPr/>
        </p:nvCxnSpPr>
        <p:spPr>
          <a:xfrm>
            <a:off x="6994334" y="460832"/>
            <a:ext cx="0" cy="325369"/>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11" name="Łącznik prosty 210">
            <a:extLst>
              <a:ext uri="{FF2B5EF4-FFF2-40B4-BE49-F238E27FC236}">
                <a16:creationId xmlns:a16="http://schemas.microsoft.com/office/drawing/2014/main" id="{63B26430-59B0-4233-823D-FAD31C883F04}"/>
              </a:ext>
            </a:extLst>
          </p:cNvPr>
          <p:cNvCxnSpPr/>
          <p:nvPr/>
        </p:nvCxnSpPr>
        <p:spPr>
          <a:xfrm>
            <a:off x="8497765" y="456258"/>
            <a:ext cx="0" cy="325369"/>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12" name="Łącznik prosty 211">
            <a:extLst>
              <a:ext uri="{FF2B5EF4-FFF2-40B4-BE49-F238E27FC236}">
                <a16:creationId xmlns:a16="http://schemas.microsoft.com/office/drawing/2014/main" id="{9E0C88A9-963C-4DFE-9EB3-8FD38446BA4C}"/>
              </a:ext>
            </a:extLst>
          </p:cNvPr>
          <p:cNvCxnSpPr/>
          <p:nvPr/>
        </p:nvCxnSpPr>
        <p:spPr>
          <a:xfrm>
            <a:off x="9991844" y="456258"/>
            <a:ext cx="0" cy="325369"/>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15" name="pole tekstowe 214">
            <a:extLst>
              <a:ext uri="{FF2B5EF4-FFF2-40B4-BE49-F238E27FC236}">
                <a16:creationId xmlns:a16="http://schemas.microsoft.com/office/drawing/2014/main" id="{2766A22D-33C2-4733-99DC-56205DEFF39F}"/>
              </a:ext>
            </a:extLst>
          </p:cNvPr>
          <p:cNvSpPr txBox="1"/>
          <p:nvPr/>
        </p:nvSpPr>
        <p:spPr>
          <a:xfrm>
            <a:off x="3656149" y="27993"/>
            <a:ext cx="806631" cy="461665"/>
          </a:xfrm>
          <a:prstGeom prst="rect">
            <a:avLst/>
          </a:prstGeom>
          <a:noFill/>
        </p:spPr>
        <p:txBody>
          <a:bodyPr wrap="none" rtlCol="0">
            <a:spAutoFit/>
          </a:bodyPr>
          <a:lstStyle/>
          <a:p>
            <a:r>
              <a:rPr lang="pl-PL" sz="2400" b="1" dirty="0">
                <a:solidFill>
                  <a:schemeClr val="accent2"/>
                </a:solidFill>
              </a:rPr>
              <a:t>1980</a:t>
            </a:r>
            <a:endParaRPr lang="en-GB" sz="2400" b="1" dirty="0">
              <a:solidFill>
                <a:schemeClr val="accent2"/>
              </a:solidFill>
            </a:endParaRPr>
          </a:p>
        </p:txBody>
      </p:sp>
      <p:sp>
        <p:nvSpPr>
          <p:cNvPr id="216" name="pole tekstowe 215">
            <a:extLst>
              <a:ext uri="{FF2B5EF4-FFF2-40B4-BE49-F238E27FC236}">
                <a16:creationId xmlns:a16="http://schemas.microsoft.com/office/drawing/2014/main" id="{B46E6F0F-69A9-4394-B9A2-FCE759A34F15}"/>
              </a:ext>
            </a:extLst>
          </p:cNvPr>
          <p:cNvSpPr txBox="1"/>
          <p:nvPr/>
        </p:nvSpPr>
        <p:spPr>
          <a:xfrm>
            <a:off x="5129237" y="11945"/>
            <a:ext cx="806631" cy="461665"/>
          </a:xfrm>
          <a:prstGeom prst="rect">
            <a:avLst/>
          </a:prstGeom>
          <a:noFill/>
        </p:spPr>
        <p:txBody>
          <a:bodyPr wrap="none" rtlCol="0">
            <a:spAutoFit/>
          </a:bodyPr>
          <a:lstStyle/>
          <a:p>
            <a:r>
              <a:rPr lang="pl-PL" sz="2400" b="1" dirty="0">
                <a:solidFill>
                  <a:schemeClr val="accent2"/>
                </a:solidFill>
              </a:rPr>
              <a:t>1990</a:t>
            </a:r>
            <a:endParaRPr lang="en-GB" sz="2400" b="1" dirty="0">
              <a:solidFill>
                <a:schemeClr val="accent2"/>
              </a:solidFill>
            </a:endParaRPr>
          </a:p>
        </p:txBody>
      </p:sp>
      <p:sp>
        <p:nvSpPr>
          <p:cNvPr id="217" name="pole tekstowe 216">
            <a:extLst>
              <a:ext uri="{FF2B5EF4-FFF2-40B4-BE49-F238E27FC236}">
                <a16:creationId xmlns:a16="http://schemas.microsoft.com/office/drawing/2014/main" id="{616C5B69-3B3F-4BD2-9AF5-A5268D3F6FD0}"/>
              </a:ext>
            </a:extLst>
          </p:cNvPr>
          <p:cNvSpPr txBox="1"/>
          <p:nvPr/>
        </p:nvSpPr>
        <p:spPr>
          <a:xfrm>
            <a:off x="6591018" y="16773"/>
            <a:ext cx="806631" cy="461665"/>
          </a:xfrm>
          <a:prstGeom prst="rect">
            <a:avLst/>
          </a:prstGeom>
          <a:noFill/>
        </p:spPr>
        <p:txBody>
          <a:bodyPr wrap="none" rtlCol="0">
            <a:spAutoFit/>
          </a:bodyPr>
          <a:lstStyle/>
          <a:p>
            <a:r>
              <a:rPr lang="pl-PL" sz="2400" b="1" dirty="0">
                <a:solidFill>
                  <a:schemeClr val="accent2"/>
                </a:solidFill>
              </a:rPr>
              <a:t>2000</a:t>
            </a:r>
            <a:endParaRPr lang="en-GB" sz="2400" b="1" dirty="0">
              <a:solidFill>
                <a:schemeClr val="accent2"/>
              </a:solidFill>
            </a:endParaRPr>
          </a:p>
        </p:txBody>
      </p:sp>
      <p:sp>
        <p:nvSpPr>
          <p:cNvPr id="218" name="pole tekstowe 217">
            <a:extLst>
              <a:ext uri="{FF2B5EF4-FFF2-40B4-BE49-F238E27FC236}">
                <a16:creationId xmlns:a16="http://schemas.microsoft.com/office/drawing/2014/main" id="{98DECD77-6AEE-47BA-B89E-8D227B24200C}"/>
              </a:ext>
            </a:extLst>
          </p:cNvPr>
          <p:cNvSpPr txBox="1"/>
          <p:nvPr/>
        </p:nvSpPr>
        <p:spPr>
          <a:xfrm>
            <a:off x="8064106" y="11945"/>
            <a:ext cx="806631" cy="461665"/>
          </a:xfrm>
          <a:prstGeom prst="rect">
            <a:avLst/>
          </a:prstGeom>
          <a:noFill/>
        </p:spPr>
        <p:txBody>
          <a:bodyPr wrap="none" rtlCol="0">
            <a:spAutoFit/>
          </a:bodyPr>
          <a:lstStyle/>
          <a:p>
            <a:r>
              <a:rPr lang="pl-PL" sz="2400" b="1" dirty="0">
                <a:solidFill>
                  <a:schemeClr val="accent2"/>
                </a:solidFill>
              </a:rPr>
              <a:t>2010</a:t>
            </a:r>
            <a:endParaRPr lang="en-GB" sz="2400" b="1" dirty="0">
              <a:solidFill>
                <a:schemeClr val="accent2"/>
              </a:solidFill>
            </a:endParaRPr>
          </a:p>
        </p:txBody>
      </p:sp>
      <p:sp>
        <p:nvSpPr>
          <p:cNvPr id="219" name="pole tekstowe 218">
            <a:extLst>
              <a:ext uri="{FF2B5EF4-FFF2-40B4-BE49-F238E27FC236}">
                <a16:creationId xmlns:a16="http://schemas.microsoft.com/office/drawing/2014/main" id="{F4624955-8378-422E-B26B-ABAEA15B630E}"/>
              </a:ext>
            </a:extLst>
          </p:cNvPr>
          <p:cNvSpPr txBox="1"/>
          <p:nvPr/>
        </p:nvSpPr>
        <p:spPr>
          <a:xfrm>
            <a:off x="9588528" y="27993"/>
            <a:ext cx="806631" cy="461665"/>
          </a:xfrm>
          <a:prstGeom prst="rect">
            <a:avLst/>
          </a:prstGeom>
          <a:noFill/>
        </p:spPr>
        <p:txBody>
          <a:bodyPr wrap="none" rtlCol="0">
            <a:spAutoFit/>
          </a:bodyPr>
          <a:lstStyle/>
          <a:p>
            <a:r>
              <a:rPr lang="pl-PL" sz="2400" b="1" dirty="0">
                <a:solidFill>
                  <a:schemeClr val="accent2"/>
                </a:solidFill>
              </a:rPr>
              <a:t>2020</a:t>
            </a:r>
            <a:endParaRPr lang="en-GB" sz="2400" b="1" dirty="0">
              <a:solidFill>
                <a:schemeClr val="accent2"/>
              </a:solidFill>
            </a:endParaRPr>
          </a:p>
        </p:txBody>
      </p:sp>
      <p:sp>
        <p:nvSpPr>
          <p:cNvPr id="222" name="pole tekstowe 221">
            <a:extLst>
              <a:ext uri="{FF2B5EF4-FFF2-40B4-BE49-F238E27FC236}">
                <a16:creationId xmlns:a16="http://schemas.microsoft.com/office/drawing/2014/main" id="{6ADD62FD-7015-4F72-82D4-614139E65A0F}"/>
              </a:ext>
            </a:extLst>
          </p:cNvPr>
          <p:cNvSpPr txBox="1"/>
          <p:nvPr/>
        </p:nvSpPr>
        <p:spPr>
          <a:xfrm>
            <a:off x="1413491" y="888972"/>
            <a:ext cx="2712585" cy="461665"/>
          </a:xfrm>
          <a:prstGeom prst="rect">
            <a:avLst/>
          </a:prstGeom>
          <a:noFill/>
        </p:spPr>
        <p:txBody>
          <a:bodyPr wrap="square" rtlCol="0">
            <a:spAutoFit/>
          </a:bodyPr>
          <a:lstStyle/>
          <a:p>
            <a:r>
              <a:rPr lang="en-US" sz="1200" dirty="0"/>
              <a:t>Reliability approach implementation to </a:t>
            </a:r>
            <a:r>
              <a:rPr lang="en-US" sz="1200" b="1" dirty="0"/>
              <a:t>geotechnical standards in Australia</a:t>
            </a:r>
            <a:endParaRPr lang="en-GB" sz="1200" b="1" dirty="0"/>
          </a:p>
        </p:txBody>
      </p:sp>
      <p:sp>
        <p:nvSpPr>
          <p:cNvPr id="223" name="Owal 222">
            <a:extLst>
              <a:ext uri="{FF2B5EF4-FFF2-40B4-BE49-F238E27FC236}">
                <a16:creationId xmlns:a16="http://schemas.microsoft.com/office/drawing/2014/main" id="{5E513D09-EF1C-47CE-8F28-D84D902B6588}"/>
              </a:ext>
            </a:extLst>
          </p:cNvPr>
          <p:cNvSpPr/>
          <p:nvPr/>
        </p:nvSpPr>
        <p:spPr>
          <a:xfrm>
            <a:off x="5672331" y="445965"/>
            <a:ext cx="130669" cy="394427"/>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24" name="Łącznik prosty 223">
            <a:extLst>
              <a:ext uri="{FF2B5EF4-FFF2-40B4-BE49-F238E27FC236}">
                <a16:creationId xmlns:a16="http://schemas.microsoft.com/office/drawing/2014/main" id="{341F0513-556F-4632-A423-41238F4B8777}"/>
              </a:ext>
            </a:extLst>
          </p:cNvPr>
          <p:cNvCxnSpPr>
            <a:cxnSpLocks/>
          </p:cNvCxnSpPr>
          <p:nvPr/>
        </p:nvCxnSpPr>
        <p:spPr>
          <a:xfrm>
            <a:off x="5737665" y="788128"/>
            <a:ext cx="0" cy="209943"/>
          </a:xfrm>
          <a:prstGeom prst="line">
            <a:avLst/>
          </a:prstGeom>
          <a:ln w="127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25" name="Łącznik prosty 224">
            <a:extLst>
              <a:ext uri="{FF2B5EF4-FFF2-40B4-BE49-F238E27FC236}">
                <a16:creationId xmlns:a16="http://schemas.microsoft.com/office/drawing/2014/main" id="{33645E8A-407C-4E2B-BEF3-272D78C2F07E}"/>
              </a:ext>
            </a:extLst>
          </p:cNvPr>
          <p:cNvCxnSpPr>
            <a:cxnSpLocks/>
          </p:cNvCxnSpPr>
          <p:nvPr/>
        </p:nvCxnSpPr>
        <p:spPr>
          <a:xfrm>
            <a:off x="3939056" y="985003"/>
            <a:ext cx="1801103" cy="0"/>
          </a:xfrm>
          <a:prstGeom prst="line">
            <a:avLst/>
          </a:prstGeom>
          <a:ln w="12700">
            <a:solidFill>
              <a:srgbClr val="0070C0"/>
            </a:solidFill>
          </a:ln>
        </p:spPr>
        <p:style>
          <a:lnRef idx="1">
            <a:schemeClr val="accent1"/>
          </a:lnRef>
          <a:fillRef idx="0">
            <a:schemeClr val="accent1"/>
          </a:fillRef>
          <a:effectRef idx="0">
            <a:schemeClr val="accent1"/>
          </a:effectRef>
          <a:fontRef idx="minor">
            <a:schemeClr val="tx1"/>
          </a:fontRef>
        </p:style>
      </p:cxnSp>
      <p:sp>
        <p:nvSpPr>
          <p:cNvPr id="229" name="Owal 228">
            <a:extLst>
              <a:ext uri="{FF2B5EF4-FFF2-40B4-BE49-F238E27FC236}">
                <a16:creationId xmlns:a16="http://schemas.microsoft.com/office/drawing/2014/main" id="{13485B39-C7B4-490E-8D8A-01CC3A2F4F4F}"/>
              </a:ext>
            </a:extLst>
          </p:cNvPr>
          <p:cNvSpPr/>
          <p:nvPr/>
        </p:nvSpPr>
        <p:spPr>
          <a:xfrm>
            <a:off x="6365440" y="447225"/>
            <a:ext cx="130669" cy="394427"/>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30" name="Łącznik prosty 229">
            <a:extLst>
              <a:ext uri="{FF2B5EF4-FFF2-40B4-BE49-F238E27FC236}">
                <a16:creationId xmlns:a16="http://schemas.microsoft.com/office/drawing/2014/main" id="{4B6DCCA5-70DA-4C7F-9B70-F23D24B4E910}"/>
              </a:ext>
            </a:extLst>
          </p:cNvPr>
          <p:cNvCxnSpPr>
            <a:cxnSpLocks/>
          </p:cNvCxnSpPr>
          <p:nvPr/>
        </p:nvCxnSpPr>
        <p:spPr>
          <a:xfrm>
            <a:off x="6430774" y="789388"/>
            <a:ext cx="0" cy="376397"/>
          </a:xfrm>
          <a:prstGeom prst="line">
            <a:avLst/>
          </a:prstGeom>
          <a:ln w="12700">
            <a:solidFill>
              <a:srgbClr val="0070C0"/>
            </a:solidFill>
          </a:ln>
        </p:spPr>
        <p:style>
          <a:lnRef idx="1">
            <a:schemeClr val="accent1"/>
          </a:lnRef>
          <a:fillRef idx="0">
            <a:schemeClr val="accent1"/>
          </a:fillRef>
          <a:effectRef idx="0">
            <a:schemeClr val="accent1"/>
          </a:effectRef>
          <a:fontRef idx="minor">
            <a:schemeClr val="tx1"/>
          </a:fontRef>
        </p:style>
      </p:cxnSp>
      <p:sp>
        <p:nvSpPr>
          <p:cNvPr id="231" name="pole tekstowe 230">
            <a:extLst>
              <a:ext uri="{FF2B5EF4-FFF2-40B4-BE49-F238E27FC236}">
                <a16:creationId xmlns:a16="http://schemas.microsoft.com/office/drawing/2014/main" id="{159B447B-CE9D-4D42-A331-965FDBBA977F}"/>
              </a:ext>
            </a:extLst>
          </p:cNvPr>
          <p:cNvSpPr txBox="1"/>
          <p:nvPr/>
        </p:nvSpPr>
        <p:spPr>
          <a:xfrm>
            <a:off x="773836" y="1937604"/>
            <a:ext cx="3203303" cy="830997"/>
          </a:xfrm>
          <a:prstGeom prst="rect">
            <a:avLst/>
          </a:prstGeom>
          <a:noFill/>
        </p:spPr>
        <p:txBody>
          <a:bodyPr wrap="square" rtlCol="0">
            <a:spAutoFit/>
          </a:bodyPr>
          <a:lstStyle/>
          <a:p>
            <a:r>
              <a:rPr lang="en-US" sz="1200" dirty="0"/>
              <a:t>Becker </a:t>
            </a:r>
            <a:r>
              <a:rPr lang="en-US" sz="1200" dirty="0" smtClean="0"/>
              <a:t>incorporated </a:t>
            </a:r>
            <a:r>
              <a:rPr lang="en-US" sz="1200" dirty="0"/>
              <a:t>reliability analysis into ultimate limit states of bearing capacity and sliding of shallow and deep foundations </a:t>
            </a:r>
            <a:r>
              <a:rPr lang="en-US" sz="1200" dirty="0" smtClean="0"/>
              <a:t>in </a:t>
            </a:r>
            <a:r>
              <a:rPr lang="en-US" sz="1200" b="1" dirty="0"/>
              <a:t>National Building Code of Canada</a:t>
            </a:r>
            <a:endParaRPr lang="en-GB" sz="1200" b="1" dirty="0"/>
          </a:p>
        </p:txBody>
      </p:sp>
      <p:cxnSp>
        <p:nvCxnSpPr>
          <p:cNvPr id="233" name="Łącznik prosty 232">
            <a:extLst>
              <a:ext uri="{FF2B5EF4-FFF2-40B4-BE49-F238E27FC236}">
                <a16:creationId xmlns:a16="http://schemas.microsoft.com/office/drawing/2014/main" id="{C1225683-1CCF-40CF-ADF9-E18B16E4A434}"/>
              </a:ext>
            </a:extLst>
          </p:cNvPr>
          <p:cNvCxnSpPr>
            <a:cxnSpLocks/>
          </p:cNvCxnSpPr>
          <p:nvPr/>
        </p:nvCxnSpPr>
        <p:spPr>
          <a:xfrm flipV="1">
            <a:off x="4084093" y="1153264"/>
            <a:ext cx="2346681" cy="3414"/>
          </a:xfrm>
          <a:prstGeom prst="line">
            <a:avLst/>
          </a:prstGeom>
          <a:ln w="127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35" name="Łącznik prosty 234">
            <a:extLst>
              <a:ext uri="{FF2B5EF4-FFF2-40B4-BE49-F238E27FC236}">
                <a16:creationId xmlns:a16="http://schemas.microsoft.com/office/drawing/2014/main" id="{C4FA7A31-F47F-412F-804D-7B00A440E73D}"/>
              </a:ext>
            </a:extLst>
          </p:cNvPr>
          <p:cNvCxnSpPr>
            <a:cxnSpLocks/>
          </p:cNvCxnSpPr>
          <p:nvPr/>
        </p:nvCxnSpPr>
        <p:spPr>
          <a:xfrm>
            <a:off x="4085275" y="1153264"/>
            <a:ext cx="0" cy="1185616"/>
          </a:xfrm>
          <a:prstGeom prst="line">
            <a:avLst/>
          </a:prstGeom>
          <a:ln w="12700">
            <a:solidFill>
              <a:srgbClr val="0070C0"/>
            </a:solidFill>
          </a:ln>
        </p:spPr>
        <p:style>
          <a:lnRef idx="1">
            <a:schemeClr val="accent1"/>
          </a:lnRef>
          <a:fillRef idx="0">
            <a:schemeClr val="accent1"/>
          </a:fillRef>
          <a:effectRef idx="0">
            <a:schemeClr val="accent1"/>
          </a:effectRef>
          <a:fontRef idx="minor">
            <a:schemeClr val="tx1"/>
          </a:fontRef>
        </p:style>
      </p:cxnSp>
      <p:sp>
        <p:nvSpPr>
          <p:cNvPr id="246" name="pole tekstowe 245">
            <a:extLst>
              <a:ext uri="{FF2B5EF4-FFF2-40B4-BE49-F238E27FC236}">
                <a16:creationId xmlns:a16="http://schemas.microsoft.com/office/drawing/2014/main" id="{6920C9B4-14C4-46B4-B8FD-0C288B3F21B2}"/>
              </a:ext>
            </a:extLst>
          </p:cNvPr>
          <p:cNvSpPr txBox="1"/>
          <p:nvPr/>
        </p:nvSpPr>
        <p:spPr>
          <a:xfrm>
            <a:off x="4249042" y="1278011"/>
            <a:ext cx="1369510" cy="1015663"/>
          </a:xfrm>
          <a:prstGeom prst="rect">
            <a:avLst/>
          </a:prstGeom>
          <a:noFill/>
        </p:spPr>
        <p:txBody>
          <a:bodyPr wrap="square" rtlCol="0">
            <a:spAutoFit/>
          </a:bodyPr>
          <a:lstStyle/>
          <a:p>
            <a:r>
              <a:rPr lang="en-US" sz="1200" dirty="0"/>
              <a:t>Project of </a:t>
            </a:r>
            <a:r>
              <a:rPr lang="en-US" sz="1200" b="1" dirty="0"/>
              <a:t>Eurocode 7</a:t>
            </a:r>
            <a:r>
              <a:rPr lang="en-US" sz="1200" dirty="0"/>
              <a:t> where many elements </a:t>
            </a:r>
            <a:r>
              <a:rPr lang="en-US" sz="1200" dirty="0" smtClean="0"/>
              <a:t>were </a:t>
            </a:r>
            <a:r>
              <a:rPr lang="en-US" sz="1200" dirty="0"/>
              <a:t>based on reliability methods </a:t>
            </a:r>
            <a:endParaRPr lang="en-GB" sz="1200" b="1" dirty="0"/>
          </a:p>
        </p:txBody>
      </p:sp>
      <p:sp>
        <p:nvSpPr>
          <p:cNvPr id="247" name="Owal 246">
            <a:extLst>
              <a:ext uri="{FF2B5EF4-FFF2-40B4-BE49-F238E27FC236}">
                <a16:creationId xmlns:a16="http://schemas.microsoft.com/office/drawing/2014/main" id="{A80D1D16-8957-4CEE-A84D-EA77B653AC4C}"/>
              </a:ext>
            </a:extLst>
          </p:cNvPr>
          <p:cNvSpPr/>
          <p:nvPr/>
        </p:nvSpPr>
        <p:spPr>
          <a:xfrm>
            <a:off x="6769657" y="456258"/>
            <a:ext cx="130669" cy="394427"/>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48" name="Łącznik prosty 247">
            <a:extLst>
              <a:ext uri="{FF2B5EF4-FFF2-40B4-BE49-F238E27FC236}">
                <a16:creationId xmlns:a16="http://schemas.microsoft.com/office/drawing/2014/main" id="{3D95372F-70BA-4644-9CD0-16227E855F0B}"/>
              </a:ext>
            </a:extLst>
          </p:cNvPr>
          <p:cNvCxnSpPr>
            <a:cxnSpLocks/>
          </p:cNvCxnSpPr>
          <p:nvPr/>
        </p:nvCxnSpPr>
        <p:spPr>
          <a:xfrm>
            <a:off x="6834991" y="798421"/>
            <a:ext cx="0" cy="532642"/>
          </a:xfrm>
          <a:prstGeom prst="line">
            <a:avLst/>
          </a:prstGeom>
          <a:ln w="127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52" name="Łącznik prosty 251">
            <a:extLst>
              <a:ext uri="{FF2B5EF4-FFF2-40B4-BE49-F238E27FC236}">
                <a16:creationId xmlns:a16="http://schemas.microsoft.com/office/drawing/2014/main" id="{6D7DF1AB-1A23-4710-A612-8C21EA2A7D23}"/>
              </a:ext>
            </a:extLst>
          </p:cNvPr>
          <p:cNvCxnSpPr>
            <a:cxnSpLocks/>
          </p:cNvCxnSpPr>
          <p:nvPr/>
        </p:nvCxnSpPr>
        <p:spPr>
          <a:xfrm>
            <a:off x="5535781" y="1331063"/>
            <a:ext cx="1299210" cy="0"/>
          </a:xfrm>
          <a:prstGeom prst="line">
            <a:avLst/>
          </a:prstGeom>
          <a:ln w="12700">
            <a:solidFill>
              <a:srgbClr val="0070C0"/>
            </a:solidFill>
          </a:ln>
        </p:spPr>
        <p:style>
          <a:lnRef idx="1">
            <a:schemeClr val="accent1"/>
          </a:lnRef>
          <a:fillRef idx="0">
            <a:schemeClr val="accent1"/>
          </a:fillRef>
          <a:effectRef idx="0">
            <a:schemeClr val="accent1"/>
          </a:effectRef>
          <a:fontRef idx="minor">
            <a:schemeClr val="tx1"/>
          </a:fontRef>
        </p:style>
      </p:cxnSp>
      <p:sp>
        <p:nvSpPr>
          <p:cNvPr id="256" name="pole tekstowe 255">
            <a:extLst>
              <a:ext uri="{FF2B5EF4-FFF2-40B4-BE49-F238E27FC236}">
                <a16:creationId xmlns:a16="http://schemas.microsoft.com/office/drawing/2014/main" id="{286BF752-0571-4F3D-963A-6B7E51356C0E}"/>
              </a:ext>
            </a:extLst>
          </p:cNvPr>
          <p:cNvSpPr txBox="1"/>
          <p:nvPr/>
        </p:nvSpPr>
        <p:spPr>
          <a:xfrm>
            <a:off x="1130800" y="1413808"/>
            <a:ext cx="3168837" cy="461665"/>
          </a:xfrm>
          <a:prstGeom prst="rect">
            <a:avLst/>
          </a:prstGeom>
          <a:noFill/>
        </p:spPr>
        <p:txBody>
          <a:bodyPr wrap="square" rtlCol="0">
            <a:spAutoFit/>
          </a:bodyPr>
          <a:lstStyle/>
          <a:p>
            <a:r>
              <a:rPr lang="en-US" sz="1200" dirty="0"/>
              <a:t>Reliability-based design (RBD</a:t>
            </a:r>
            <a:r>
              <a:rPr lang="en-US" sz="1200" dirty="0" smtClean="0"/>
              <a:t>) was used in </a:t>
            </a:r>
            <a:r>
              <a:rPr lang="en-US" sz="1200" b="1" dirty="0"/>
              <a:t>AASHTO LRFD bridge design specifications</a:t>
            </a:r>
            <a:endParaRPr lang="en-GB" sz="1200" b="1" dirty="0"/>
          </a:p>
        </p:txBody>
      </p:sp>
      <p:sp>
        <p:nvSpPr>
          <p:cNvPr id="257" name="Owal 256">
            <a:extLst>
              <a:ext uri="{FF2B5EF4-FFF2-40B4-BE49-F238E27FC236}">
                <a16:creationId xmlns:a16="http://schemas.microsoft.com/office/drawing/2014/main" id="{AF21E84F-81DB-40C0-9C3F-EDE7A952BDC0}"/>
              </a:ext>
            </a:extLst>
          </p:cNvPr>
          <p:cNvSpPr/>
          <p:nvPr/>
        </p:nvSpPr>
        <p:spPr>
          <a:xfrm>
            <a:off x="6068262" y="456258"/>
            <a:ext cx="130669" cy="394427"/>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58" name="Łącznik prosty 257">
            <a:extLst>
              <a:ext uri="{FF2B5EF4-FFF2-40B4-BE49-F238E27FC236}">
                <a16:creationId xmlns:a16="http://schemas.microsoft.com/office/drawing/2014/main" id="{3DC25CFB-3F71-49D1-96B8-59846D6150A8}"/>
              </a:ext>
            </a:extLst>
          </p:cNvPr>
          <p:cNvCxnSpPr>
            <a:cxnSpLocks/>
          </p:cNvCxnSpPr>
          <p:nvPr/>
        </p:nvCxnSpPr>
        <p:spPr>
          <a:xfrm>
            <a:off x="6133124" y="803354"/>
            <a:ext cx="0" cy="312748"/>
          </a:xfrm>
          <a:prstGeom prst="line">
            <a:avLst/>
          </a:prstGeom>
          <a:ln w="127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60" name="Łącznik prosty 259">
            <a:extLst>
              <a:ext uri="{FF2B5EF4-FFF2-40B4-BE49-F238E27FC236}">
                <a16:creationId xmlns:a16="http://schemas.microsoft.com/office/drawing/2014/main" id="{BE3465A2-3FE3-40A0-9A85-36C19D4492C5}"/>
              </a:ext>
            </a:extLst>
          </p:cNvPr>
          <p:cNvCxnSpPr>
            <a:cxnSpLocks/>
          </p:cNvCxnSpPr>
          <p:nvPr/>
        </p:nvCxnSpPr>
        <p:spPr>
          <a:xfrm>
            <a:off x="4020869" y="1116205"/>
            <a:ext cx="2115741" cy="0"/>
          </a:xfrm>
          <a:prstGeom prst="line">
            <a:avLst/>
          </a:prstGeom>
          <a:ln w="127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62" name="Łącznik prosty 261">
            <a:extLst>
              <a:ext uri="{FF2B5EF4-FFF2-40B4-BE49-F238E27FC236}">
                <a16:creationId xmlns:a16="http://schemas.microsoft.com/office/drawing/2014/main" id="{5B5BEC99-73B3-4F4D-8225-FF494AB466D6}"/>
              </a:ext>
            </a:extLst>
          </p:cNvPr>
          <p:cNvCxnSpPr>
            <a:cxnSpLocks/>
          </p:cNvCxnSpPr>
          <p:nvPr/>
        </p:nvCxnSpPr>
        <p:spPr>
          <a:xfrm>
            <a:off x="4023887" y="1119804"/>
            <a:ext cx="0" cy="510640"/>
          </a:xfrm>
          <a:prstGeom prst="line">
            <a:avLst/>
          </a:prstGeom>
          <a:ln w="127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71" name="Łącznik prosty 270">
            <a:extLst>
              <a:ext uri="{FF2B5EF4-FFF2-40B4-BE49-F238E27FC236}">
                <a16:creationId xmlns:a16="http://schemas.microsoft.com/office/drawing/2014/main" id="{050FF082-E6FE-4FA1-BE13-DB31CBF12758}"/>
              </a:ext>
            </a:extLst>
          </p:cNvPr>
          <p:cNvCxnSpPr>
            <a:cxnSpLocks/>
          </p:cNvCxnSpPr>
          <p:nvPr/>
        </p:nvCxnSpPr>
        <p:spPr>
          <a:xfrm>
            <a:off x="3934978" y="1631660"/>
            <a:ext cx="85891" cy="0"/>
          </a:xfrm>
          <a:prstGeom prst="line">
            <a:avLst/>
          </a:prstGeom>
          <a:ln w="127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74" name="Łącznik prosty 273">
            <a:extLst>
              <a:ext uri="{FF2B5EF4-FFF2-40B4-BE49-F238E27FC236}">
                <a16:creationId xmlns:a16="http://schemas.microsoft.com/office/drawing/2014/main" id="{E58DD990-CE4D-44F0-8E37-AE3B97B821CB}"/>
              </a:ext>
            </a:extLst>
          </p:cNvPr>
          <p:cNvCxnSpPr>
            <a:cxnSpLocks/>
            <a:stCxn id="232" idx="3"/>
          </p:cNvCxnSpPr>
          <p:nvPr/>
        </p:nvCxnSpPr>
        <p:spPr>
          <a:xfrm>
            <a:off x="3937613" y="2338880"/>
            <a:ext cx="146480" cy="2943"/>
          </a:xfrm>
          <a:prstGeom prst="line">
            <a:avLst/>
          </a:prstGeom>
          <a:ln w="12700">
            <a:solidFill>
              <a:srgbClr val="0070C0"/>
            </a:solidFill>
          </a:ln>
        </p:spPr>
        <p:style>
          <a:lnRef idx="1">
            <a:schemeClr val="accent1"/>
          </a:lnRef>
          <a:fillRef idx="0">
            <a:schemeClr val="accent1"/>
          </a:fillRef>
          <a:effectRef idx="0">
            <a:schemeClr val="accent1"/>
          </a:effectRef>
          <a:fontRef idx="minor">
            <a:schemeClr val="tx1"/>
          </a:fontRef>
        </p:style>
      </p:cxnSp>
      <p:sp>
        <p:nvSpPr>
          <p:cNvPr id="277" name="pole tekstowe 276">
            <a:extLst>
              <a:ext uri="{FF2B5EF4-FFF2-40B4-BE49-F238E27FC236}">
                <a16:creationId xmlns:a16="http://schemas.microsoft.com/office/drawing/2014/main" id="{FA130800-D19A-4C7B-ACDD-9276E9666581}"/>
              </a:ext>
            </a:extLst>
          </p:cNvPr>
          <p:cNvSpPr txBox="1"/>
          <p:nvPr/>
        </p:nvSpPr>
        <p:spPr>
          <a:xfrm>
            <a:off x="6055022" y="1492412"/>
            <a:ext cx="2032096" cy="461665"/>
          </a:xfrm>
          <a:prstGeom prst="rect">
            <a:avLst/>
          </a:prstGeom>
          <a:noFill/>
        </p:spPr>
        <p:txBody>
          <a:bodyPr wrap="square" rtlCol="0">
            <a:spAutoFit/>
          </a:bodyPr>
          <a:lstStyle/>
          <a:p>
            <a:r>
              <a:rPr lang="pl-PL" sz="1200" dirty="0"/>
              <a:t>R</a:t>
            </a:r>
            <a:r>
              <a:rPr lang="en-US" sz="1200" dirty="0" err="1"/>
              <a:t>eliability</a:t>
            </a:r>
            <a:r>
              <a:rPr lang="en-US" sz="1200" dirty="0"/>
              <a:t> approach</a:t>
            </a:r>
            <a:r>
              <a:rPr lang="pl-PL" sz="1200" dirty="0"/>
              <a:t> </a:t>
            </a:r>
            <a:r>
              <a:rPr lang="en-US" sz="1200" dirty="0" err="1" smtClean="0"/>
              <a:t>wa</a:t>
            </a:r>
            <a:r>
              <a:rPr lang="pl-PL" sz="1200" dirty="0" smtClean="0"/>
              <a:t>s </a:t>
            </a:r>
            <a:r>
              <a:rPr lang="pl-PL" sz="1200" dirty="0"/>
              <a:t>used </a:t>
            </a:r>
          </a:p>
          <a:p>
            <a:r>
              <a:rPr lang="pl-PL" sz="1200" dirty="0"/>
              <a:t>in </a:t>
            </a:r>
            <a:r>
              <a:rPr lang="en-US" sz="1200" b="1" dirty="0" smtClean="0"/>
              <a:t>Japanese </a:t>
            </a:r>
            <a:r>
              <a:rPr lang="en-US" sz="1200" b="1" dirty="0"/>
              <a:t>Geocode 21</a:t>
            </a:r>
            <a:endParaRPr lang="en-GB" sz="1200" b="1" dirty="0"/>
          </a:p>
        </p:txBody>
      </p:sp>
      <p:sp>
        <p:nvSpPr>
          <p:cNvPr id="279" name="pole tekstowe 278">
            <a:extLst>
              <a:ext uri="{FF2B5EF4-FFF2-40B4-BE49-F238E27FC236}">
                <a16:creationId xmlns:a16="http://schemas.microsoft.com/office/drawing/2014/main" id="{A942880E-A9A6-4AF2-A635-5AC1719C1960}"/>
              </a:ext>
            </a:extLst>
          </p:cNvPr>
          <p:cNvSpPr txBox="1"/>
          <p:nvPr/>
        </p:nvSpPr>
        <p:spPr>
          <a:xfrm>
            <a:off x="6408719" y="2042270"/>
            <a:ext cx="3508348" cy="830997"/>
          </a:xfrm>
          <a:prstGeom prst="rect">
            <a:avLst/>
          </a:prstGeom>
          <a:noFill/>
        </p:spPr>
        <p:txBody>
          <a:bodyPr wrap="square" rtlCol="0">
            <a:spAutoFit/>
          </a:bodyPr>
          <a:lstStyle/>
          <a:p>
            <a:r>
              <a:rPr lang="en-US" sz="1200" dirty="0" smtClean="0"/>
              <a:t>Publication of the </a:t>
            </a:r>
            <a:r>
              <a:rPr lang="en-US" sz="1200" dirty="0"/>
              <a:t>4th edition of the ISO international </a:t>
            </a:r>
            <a:r>
              <a:rPr lang="en-US" sz="1200" dirty="0" smtClean="0"/>
              <a:t>standard </a:t>
            </a:r>
            <a:r>
              <a:rPr lang="en-US" sz="1200" b="1" dirty="0"/>
              <a:t>“General Principles on Reliability for Structures”</a:t>
            </a:r>
            <a:r>
              <a:rPr lang="en-US" sz="1200" dirty="0"/>
              <a:t> (ISO 2394:2015), where Annex D </a:t>
            </a:r>
            <a:r>
              <a:rPr lang="en-US" sz="1200" dirty="0" smtClean="0"/>
              <a:t>was </a:t>
            </a:r>
            <a:r>
              <a:rPr lang="en-US" sz="1200" dirty="0"/>
              <a:t>dedicated to the reliability of geotechnical structures </a:t>
            </a:r>
            <a:endParaRPr lang="en-GB" sz="1200" dirty="0"/>
          </a:p>
        </p:txBody>
      </p:sp>
      <p:sp>
        <p:nvSpPr>
          <p:cNvPr id="280" name="Owal 279">
            <a:extLst>
              <a:ext uri="{FF2B5EF4-FFF2-40B4-BE49-F238E27FC236}">
                <a16:creationId xmlns:a16="http://schemas.microsoft.com/office/drawing/2014/main" id="{080EC07C-E795-420A-AF45-252427EC3306}"/>
              </a:ext>
            </a:extLst>
          </p:cNvPr>
          <p:cNvSpPr/>
          <p:nvPr/>
        </p:nvSpPr>
        <p:spPr>
          <a:xfrm>
            <a:off x="7812712" y="454323"/>
            <a:ext cx="130669" cy="394427"/>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81" name="Łącznik prosty 280">
            <a:extLst>
              <a:ext uri="{FF2B5EF4-FFF2-40B4-BE49-F238E27FC236}">
                <a16:creationId xmlns:a16="http://schemas.microsoft.com/office/drawing/2014/main" id="{5EDED404-2BF8-4DE5-A07E-3229EE5F2692}"/>
              </a:ext>
            </a:extLst>
          </p:cNvPr>
          <p:cNvCxnSpPr>
            <a:cxnSpLocks/>
          </p:cNvCxnSpPr>
          <p:nvPr/>
        </p:nvCxnSpPr>
        <p:spPr>
          <a:xfrm>
            <a:off x="7878046" y="796486"/>
            <a:ext cx="0" cy="693675"/>
          </a:xfrm>
          <a:prstGeom prst="line">
            <a:avLst/>
          </a:prstGeom>
          <a:ln w="12700">
            <a:solidFill>
              <a:srgbClr val="0070C0"/>
            </a:solidFill>
          </a:ln>
        </p:spPr>
        <p:style>
          <a:lnRef idx="1">
            <a:schemeClr val="accent1"/>
          </a:lnRef>
          <a:fillRef idx="0">
            <a:schemeClr val="accent1"/>
          </a:fillRef>
          <a:effectRef idx="0">
            <a:schemeClr val="accent1"/>
          </a:effectRef>
          <a:fontRef idx="minor">
            <a:schemeClr val="tx1"/>
          </a:fontRef>
        </p:style>
      </p:cxnSp>
      <p:sp>
        <p:nvSpPr>
          <p:cNvPr id="284" name="Owal 283">
            <a:extLst>
              <a:ext uri="{FF2B5EF4-FFF2-40B4-BE49-F238E27FC236}">
                <a16:creationId xmlns:a16="http://schemas.microsoft.com/office/drawing/2014/main" id="{05F5E452-F534-4A47-A807-D72AB1D09B93}"/>
              </a:ext>
            </a:extLst>
          </p:cNvPr>
          <p:cNvSpPr/>
          <p:nvPr/>
        </p:nvSpPr>
        <p:spPr>
          <a:xfrm>
            <a:off x="9201963" y="454323"/>
            <a:ext cx="130669" cy="394427"/>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85" name="Łącznik prosty 284">
            <a:extLst>
              <a:ext uri="{FF2B5EF4-FFF2-40B4-BE49-F238E27FC236}">
                <a16:creationId xmlns:a16="http://schemas.microsoft.com/office/drawing/2014/main" id="{68A0461A-EE8F-484F-BCFE-C3534798898A}"/>
              </a:ext>
            </a:extLst>
          </p:cNvPr>
          <p:cNvCxnSpPr>
            <a:cxnSpLocks/>
          </p:cNvCxnSpPr>
          <p:nvPr/>
        </p:nvCxnSpPr>
        <p:spPr>
          <a:xfrm>
            <a:off x="9267297" y="796486"/>
            <a:ext cx="0" cy="1245784"/>
          </a:xfrm>
          <a:prstGeom prst="line">
            <a:avLst/>
          </a:prstGeom>
          <a:ln w="12700">
            <a:solidFill>
              <a:srgbClr val="0070C0"/>
            </a:solidFill>
          </a:ln>
        </p:spPr>
        <p:style>
          <a:lnRef idx="1">
            <a:schemeClr val="accent1"/>
          </a:lnRef>
          <a:fillRef idx="0">
            <a:schemeClr val="accent1"/>
          </a:fillRef>
          <a:effectRef idx="0">
            <a:schemeClr val="accent1"/>
          </a:effectRef>
          <a:fontRef idx="minor">
            <a:schemeClr val="tx1"/>
          </a:fontRef>
        </p:style>
      </p:cxnSp>
      <p:sp>
        <p:nvSpPr>
          <p:cNvPr id="286" name="Owal 285">
            <a:extLst>
              <a:ext uri="{FF2B5EF4-FFF2-40B4-BE49-F238E27FC236}">
                <a16:creationId xmlns:a16="http://schemas.microsoft.com/office/drawing/2014/main" id="{01C21FC4-C8C5-44C6-9F69-C1E77430FA4A}"/>
              </a:ext>
            </a:extLst>
          </p:cNvPr>
          <p:cNvSpPr/>
          <p:nvPr/>
        </p:nvSpPr>
        <p:spPr>
          <a:xfrm>
            <a:off x="9324759" y="445965"/>
            <a:ext cx="130669" cy="394427"/>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87" name="Łącznik prosty 286">
            <a:extLst>
              <a:ext uri="{FF2B5EF4-FFF2-40B4-BE49-F238E27FC236}">
                <a16:creationId xmlns:a16="http://schemas.microsoft.com/office/drawing/2014/main" id="{C837FD99-7E0F-435C-8B2D-6FA719280B8E}"/>
              </a:ext>
            </a:extLst>
          </p:cNvPr>
          <p:cNvCxnSpPr>
            <a:cxnSpLocks/>
          </p:cNvCxnSpPr>
          <p:nvPr/>
        </p:nvCxnSpPr>
        <p:spPr>
          <a:xfrm>
            <a:off x="9390093" y="788128"/>
            <a:ext cx="0" cy="510640"/>
          </a:xfrm>
          <a:prstGeom prst="line">
            <a:avLst/>
          </a:prstGeom>
          <a:ln w="127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90" name="Łącznik prosty 289">
            <a:extLst>
              <a:ext uri="{FF2B5EF4-FFF2-40B4-BE49-F238E27FC236}">
                <a16:creationId xmlns:a16="http://schemas.microsoft.com/office/drawing/2014/main" id="{46B4C980-E5A8-4818-8DDB-14C58C6C390F}"/>
              </a:ext>
            </a:extLst>
          </p:cNvPr>
          <p:cNvCxnSpPr>
            <a:cxnSpLocks/>
          </p:cNvCxnSpPr>
          <p:nvPr/>
        </p:nvCxnSpPr>
        <p:spPr>
          <a:xfrm>
            <a:off x="9390093" y="1298768"/>
            <a:ext cx="623971" cy="0"/>
          </a:xfrm>
          <a:prstGeom prst="line">
            <a:avLst/>
          </a:prstGeom>
          <a:ln w="12700">
            <a:solidFill>
              <a:srgbClr val="007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7933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DDFDCF"/>
        </a:solidFill>
        <a:effectLst/>
      </p:bgPr>
    </p:bg>
    <p:spTree>
      <p:nvGrpSpPr>
        <p:cNvPr id="1" name=""/>
        <p:cNvGrpSpPr/>
        <p:nvPr/>
      </p:nvGrpSpPr>
      <p:grpSpPr>
        <a:xfrm>
          <a:off x="0" y="0"/>
          <a:ext cx="0" cy="0"/>
          <a:chOff x="0" y="0"/>
          <a:chExt cx="0" cy="0"/>
        </a:xfrm>
      </p:grpSpPr>
      <p:sp>
        <p:nvSpPr>
          <p:cNvPr id="38" name="Prostokąt 37">
            <a:extLst>
              <a:ext uri="{FF2B5EF4-FFF2-40B4-BE49-F238E27FC236}">
                <a16:creationId xmlns:a16="http://schemas.microsoft.com/office/drawing/2014/main" id="{5EEC951B-CF95-42AB-AF46-D4D65FF7B624}"/>
              </a:ext>
            </a:extLst>
          </p:cNvPr>
          <p:cNvSpPr/>
          <p:nvPr/>
        </p:nvSpPr>
        <p:spPr>
          <a:xfrm>
            <a:off x="10490087" y="4006085"/>
            <a:ext cx="1657846" cy="2582001"/>
          </a:xfrm>
          <a:prstGeom prst="rect">
            <a:avLst/>
          </a:prstGeom>
          <a:solidFill>
            <a:srgbClr val="F8ECF5"/>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0" name="Prostokąt 189">
            <a:extLst>
              <a:ext uri="{FF2B5EF4-FFF2-40B4-BE49-F238E27FC236}">
                <a16:creationId xmlns:a16="http://schemas.microsoft.com/office/drawing/2014/main" id="{CE25B2B5-3349-48EA-A4C4-7297029A2678}"/>
              </a:ext>
            </a:extLst>
          </p:cNvPr>
          <p:cNvSpPr/>
          <p:nvPr/>
        </p:nvSpPr>
        <p:spPr>
          <a:xfrm>
            <a:off x="9303084" y="4005638"/>
            <a:ext cx="1138016" cy="1671932"/>
          </a:xfrm>
          <a:prstGeom prst="rect">
            <a:avLst/>
          </a:prstGeom>
          <a:solidFill>
            <a:srgbClr val="ECDAA2"/>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2" name="Prostokąt 181">
            <a:extLst>
              <a:ext uri="{FF2B5EF4-FFF2-40B4-BE49-F238E27FC236}">
                <a16:creationId xmlns:a16="http://schemas.microsoft.com/office/drawing/2014/main" id="{0A4CA202-4D35-40B4-B7C0-E20140674C82}"/>
              </a:ext>
            </a:extLst>
          </p:cNvPr>
          <p:cNvSpPr/>
          <p:nvPr/>
        </p:nvSpPr>
        <p:spPr>
          <a:xfrm>
            <a:off x="8838481" y="1959275"/>
            <a:ext cx="1927164" cy="778625"/>
          </a:xfrm>
          <a:prstGeom prst="rect">
            <a:avLst/>
          </a:prstGeom>
          <a:solidFill>
            <a:srgbClr val="ECDAA2"/>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3" name="Prostokąt 212">
            <a:extLst>
              <a:ext uri="{FF2B5EF4-FFF2-40B4-BE49-F238E27FC236}">
                <a16:creationId xmlns:a16="http://schemas.microsoft.com/office/drawing/2014/main" id="{F4082AD0-D924-412A-82D9-01A06F6490A7}"/>
              </a:ext>
            </a:extLst>
          </p:cNvPr>
          <p:cNvSpPr/>
          <p:nvPr/>
        </p:nvSpPr>
        <p:spPr>
          <a:xfrm>
            <a:off x="10929163" y="1574333"/>
            <a:ext cx="1182894" cy="1515397"/>
          </a:xfrm>
          <a:prstGeom prst="rect">
            <a:avLst/>
          </a:prstGeom>
          <a:solidFill>
            <a:srgbClr val="ECDAA2"/>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8" name="Prostokąt 207">
            <a:extLst>
              <a:ext uri="{FF2B5EF4-FFF2-40B4-BE49-F238E27FC236}">
                <a16:creationId xmlns:a16="http://schemas.microsoft.com/office/drawing/2014/main" id="{F3C899DE-C24C-4E11-8B2B-4F763BEC5C1D}"/>
              </a:ext>
            </a:extLst>
          </p:cNvPr>
          <p:cNvSpPr/>
          <p:nvPr/>
        </p:nvSpPr>
        <p:spPr>
          <a:xfrm>
            <a:off x="10821347" y="180201"/>
            <a:ext cx="1190711" cy="1321357"/>
          </a:xfrm>
          <a:prstGeom prst="rect">
            <a:avLst/>
          </a:prstGeom>
          <a:solidFill>
            <a:srgbClr val="ECDAA2"/>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Prostokąt 36">
            <a:extLst>
              <a:ext uri="{FF2B5EF4-FFF2-40B4-BE49-F238E27FC236}">
                <a16:creationId xmlns:a16="http://schemas.microsoft.com/office/drawing/2014/main" id="{69FF6119-35C7-403A-B379-4D02726F6261}"/>
              </a:ext>
            </a:extLst>
          </p:cNvPr>
          <p:cNvSpPr/>
          <p:nvPr/>
        </p:nvSpPr>
        <p:spPr>
          <a:xfrm>
            <a:off x="6605811" y="2053633"/>
            <a:ext cx="1699210" cy="801184"/>
          </a:xfrm>
          <a:prstGeom prst="rect">
            <a:avLst/>
          </a:prstGeom>
          <a:solidFill>
            <a:schemeClr val="accent2">
              <a:lumMod val="40000"/>
              <a:lumOff val="6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0" name="Prostokąt 159">
            <a:extLst>
              <a:ext uri="{FF2B5EF4-FFF2-40B4-BE49-F238E27FC236}">
                <a16:creationId xmlns:a16="http://schemas.microsoft.com/office/drawing/2014/main" id="{0656729B-56F9-4E49-8682-C38FCBCFEE45}"/>
              </a:ext>
            </a:extLst>
          </p:cNvPr>
          <p:cNvSpPr/>
          <p:nvPr/>
        </p:nvSpPr>
        <p:spPr>
          <a:xfrm>
            <a:off x="8458749" y="137830"/>
            <a:ext cx="2196741" cy="969756"/>
          </a:xfrm>
          <a:prstGeom prst="rect">
            <a:avLst/>
          </a:prstGeom>
          <a:solidFill>
            <a:schemeClr val="accent2">
              <a:lumMod val="40000"/>
              <a:lumOff val="6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1" name="Prostokąt 160">
            <a:extLst>
              <a:ext uri="{FF2B5EF4-FFF2-40B4-BE49-F238E27FC236}">
                <a16:creationId xmlns:a16="http://schemas.microsoft.com/office/drawing/2014/main" id="{720D4B9C-576F-4A51-A1F2-A468BC308875}"/>
              </a:ext>
            </a:extLst>
          </p:cNvPr>
          <p:cNvSpPr/>
          <p:nvPr/>
        </p:nvSpPr>
        <p:spPr>
          <a:xfrm>
            <a:off x="8741682" y="1177970"/>
            <a:ext cx="1621726" cy="742512"/>
          </a:xfrm>
          <a:prstGeom prst="rect">
            <a:avLst/>
          </a:prstGeom>
          <a:solidFill>
            <a:schemeClr val="accent2">
              <a:lumMod val="40000"/>
              <a:lumOff val="6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rostokąt 17">
            <a:extLst>
              <a:ext uri="{FF2B5EF4-FFF2-40B4-BE49-F238E27FC236}">
                <a16:creationId xmlns:a16="http://schemas.microsoft.com/office/drawing/2014/main" id="{82001581-FC40-4E8A-A7C9-479B910143E8}"/>
              </a:ext>
            </a:extLst>
          </p:cNvPr>
          <p:cNvSpPr/>
          <p:nvPr/>
        </p:nvSpPr>
        <p:spPr>
          <a:xfrm>
            <a:off x="6252316" y="1142628"/>
            <a:ext cx="2052705" cy="879599"/>
          </a:xfrm>
          <a:prstGeom prst="rect">
            <a:avLst/>
          </a:prstGeom>
          <a:solidFill>
            <a:schemeClr val="accent6">
              <a:lumMod val="60000"/>
              <a:lumOff val="4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9" name="Prostokąt 138">
            <a:extLst>
              <a:ext uri="{FF2B5EF4-FFF2-40B4-BE49-F238E27FC236}">
                <a16:creationId xmlns:a16="http://schemas.microsoft.com/office/drawing/2014/main" id="{7013DEED-79F7-4C19-BA8C-165507A6191B}"/>
              </a:ext>
            </a:extLst>
          </p:cNvPr>
          <p:cNvSpPr/>
          <p:nvPr/>
        </p:nvSpPr>
        <p:spPr>
          <a:xfrm>
            <a:off x="5850641" y="4555458"/>
            <a:ext cx="1695282" cy="726783"/>
          </a:xfrm>
          <a:prstGeom prst="rect">
            <a:avLst/>
          </a:prstGeom>
          <a:solidFill>
            <a:schemeClr val="accent6">
              <a:lumMod val="60000"/>
              <a:lumOff val="4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4" name="Prostokąt 143">
            <a:extLst>
              <a:ext uri="{FF2B5EF4-FFF2-40B4-BE49-F238E27FC236}">
                <a16:creationId xmlns:a16="http://schemas.microsoft.com/office/drawing/2014/main" id="{FCC3A7A0-220C-4498-878C-B0E937F2D744}"/>
              </a:ext>
            </a:extLst>
          </p:cNvPr>
          <p:cNvSpPr/>
          <p:nvPr/>
        </p:nvSpPr>
        <p:spPr>
          <a:xfrm>
            <a:off x="5942194" y="3955139"/>
            <a:ext cx="2456474" cy="559210"/>
          </a:xfrm>
          <a:prstGeom prst="rect">
            <a:avLst/>
          </a:prstGeom>
          <a:solidFill>
            <a:schemeClr val="accent6">
              <a:lumMod val="60000"/>
              <a:lumOff val="4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5" name="Prostokąt 134">
            <a:extLst>
              <a:ext uri="{FF2B5EF4-FFF2-40B4-BE49-F238E27FC236}">
                <a16:creationId xmlns:a16="http://schemas.microsoft.com/office/drawing/2014/main" id="{053021CB-60AC-42D3-8A53-1A6FFD80BA7C}"/>
              </a:ext>
            </a:extLst>
          </p:cNvPr>
          <p:cNvSpPr/>
          <p:nvPr/>
        </p:nvSpPr>
        <p:spPr>
          <a:xfrm>
            <a:off x="5042868" y="2084165"/>
            <a:ext cx="1325627" cy="954571"/>
          </a:xfrm>
          <a:prstGeom prst="rect">
            <a:avLst/>
          </a:prstGeom>
          <a:solidFill>
            <a:schemeClr val="accent6">
              <a:lumMod val="60000"/>
              <a:lumOff val="4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4" name="Prostokąt 133">
            <a:extLst>
              <a:ext uri="{FF2B5EF4-FFF2-40B4-BE49-F238E27FC236}">
                <a16:creationId xmlns:a16="http://schemas.microsoft.com/office/drawing/2014/main" id="{45528BE2-0F1D-4A07-82A8-9C68089BCA47}"/>
              </a:ext>
            </a:extLst>
          </p:cNvPr>
          <p:cNvSpPr/>
          <p:nvPr/>
        </p:nvSpPr>
        <p:spPr>
          <a:xfrm>
            <a:off x="4446104" y="640368"/>
            <a:ext cx="1631359" cy="1302911"/>
          </a:xfrm>
          <a:prstGeom prst="rect">
            <a:avLst/>
          </a:prstGeom>
          <a:solidFill>
            <a:schemeClr val="accent1">
              <a:lumMod val="20000"/>
              <a:lumOff val="8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0" name="Prostokąt 119">
            <a:extLst>
              <a:ext uri="{FF2B5EF4-FFF2-40B4-BE49-F238E27FC236}">
                <a16:creationId xmlns:a16="http://schemas.microsoft.com/office/drawing/2014/main" id="{6C7BFD15-FDCC-4726-9371-BAA4CB76A30C}"/>
              </a:ext>
            </a:extLst>
          </p:cNvPr>
          <p:cNvSpPr/>
          <p:nvPr/>
        </p:nvSpPr>
        <p:spPr>
          <a:xfrm>
            <a:off x="6133052" y="454516"/>
            <a:ext cx="2257611" cy="641534"/>
          </a:xfrm>
          <a:prstGeom prst="rect">
            <a:avLst/>
          </a:prstGeom>
          <a:solidFill>
            <a:schemeClr val="bg1">
              <a:lumMod val="95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2" name="Prostokąt 111">
            <a:extLst>
              <a:ext uri="{FF2B5EF4-FFF2-40B4-BE49-F238E27FC236}">
                <a16:creationId xmlns:a16="http://schemas.microsoft.com/office/drawing/2014/main" id="{FD842291-C863-4C26-B198-369191ABFE5A}"/>
              </a:ext>
            </a:extLst>
          </p:cNvPr>
          <p:cNvSpPr/>
          <p:nvPr/>
        </p:nvSpPr>
        <p:spPr>
          <a:xfrm>
            <a:off x="6596631" y="5426231"/>
            <a:ext cx="2462776" cy="1318433"/>
          </a:xfrm>
          <a:prstGeom prst="rect">
            <a:avLst/>
          </a:prstGeom>
          <a:solidFill>
            <a:schemeClr val="bg1">
              <a:lumMod val="95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1" name="pole tekstowe 90">
            <a:extLst>
              <a:ext uri="{FF2B5EF4-FFF2-40B4-BE49-F238E27FC236}">
                <a16:creationId xmlns:a16="http://schemas.microsoft.com/office/drawing/2014/main" id="{1E8B92D3-22AA-4729-B1B6-755D8071F674}"/>
              </a:ext>
            </a:extLst>
          </p:cNvPr>
          <p:cNvSpPr txBox="1"/>
          <p:nvPr/>
        </p:nvSpPr>
        <p:spPr>
          <a:xfrm>
            <a:off x="6546747" y="5387839"/>
            <a:ext cx="2592261" cy="1384995"/>
          </a:xfrm>
          <a:prstGeom prst="rect">
            <a:avLst/>
          </a:prstGeom>
          <a:noFill/>
        </p:spPr>
        <p:txBody>
          <a:bodyPr wrap="square" rtlCol="0">
            <a:spAutoFit/>
          </a:bodyPr>
          <a:lstStyle/>
          <a:p>
            <a:r>
              <a:rPr lang="en-US" sz="1200" dirty="0" err="1"/>
              <a:t>Baecher</a:t>
            </a:r>
            <a:r>
              <a:rPr lang="en-US" sz="1200" dirty="0"/>
              <a:t> and </a:t>
            </a:r>
            <a:r>
              <a:rPr lang="en-US" sz="1200" dirty="0" err="1"/>
              <a:t>Rackwitz</a:t>
            </a:r>
            <a:r>
              <a:rPr lang="en-US" sz="1200" dirty="0"/>
              <a:t> proposed reduction of cross-site variability through the </a:t>
            </a:r>
            <a:r>
              <a:rPr lang="en-US" sz="1200" b="1" dirty="0"/>
              <a:t>Bayesian method</a:t>
            </a:r>
            <a:r>
              <a:rPr lang="en-US" sz="1200" dirty="0"/>
              <a:t>. This concept later initiated the development and application of </a:t>
            </a:r>
            <a:r>
              <a:rPr lang="en-US" sz="1200" b="1" dirty="0"/>
              <a:t>hierarchical Bayesian models for geotechnical engineering applications</a:t>
            </a:r>
            <a:endParaRPr lang="en-GB" sz="1200" b="1" dirty="0"/>
          </a:p>
        </p:txBody>
      </p:sp>
      <p:sp>
        <p:nvSpPr>
          <p:cNvPr id="114" name="Prostokąt 113">
            <a:extLst>
              <a:ext uri="{FF2B5EF4-FFF2-40B4-BE49-F238E27FC236}">
                <a16:creationId xmlns:a16="http://schemas.microsoft.com/office/drawing/2014/main" id="{BDFE939F-EFDC-4752-AE3C-43768D433F08}"/>
              </a:ext>
            </a:extLst>
          </p:cNvPr>
          <p:cNvSpPr/>
          <p:nvPr/>
        </p:nvSpPr>
        <p:spPr>
          <a:xfrm>
            <a:off x="3829980" y="4172648"/>
            <a:ext cx="1901455" cy="1109394"/>
          </a:xfrm>
          <a:prstGeom prst="rect">
            <a:avLst/>
          </a:prstGeom>
          <a:solidFill>
            <a:schemeClr val="bg1">
              <a:lumMod val="95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3" name="Prostokąt 82">
            <a:extLst>
              <a:ext uri="{FF2B5EF4-FFF2-40B4-BE49-F238E27FC236}">
                <a16:creationId xmlns:a16="http://schemas.microsoft.com/office/drawing/2014/main" id="{5AB55BA9-B161-466C-B740-21131201F0CB}"/>
              </a:ext>
            </a:extLst>
          </p:cNvPr>
          <p:cNvSpPr/>
          <p:nvPr/>
        </p:nvSpPr>
        <p:spPr>
          <a:xfrm>
            <a:off x="3116205" y="5434403"/>
            <a:ext cx="3372059" cy="1310262"/>
          </a:xfrm>
          <a:prstGeom prst="rect">
            <a:avLst/>
          </a:prstGeom>
          <a:solidFill>
            <a:schemeClr val="accent5">
              <a:lumMod val="20000"/>
              <a:lumOff val="8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2" name="Prostokąt 121">
            <a:extLst>
              <a:ext uri="{FF2B5EF4-FFF2-40B4-BE49-F238E27FC236}">
                <a16:creationId xmlns:a16="http://schemas.microsoft.com/office/drawing/2014/main" id="{4BC5857A-CB0D-4B07-B909-2BEF703CEF1E}"/>
              </a:ext>
            </a:extLst>
          </p:cNvPr>
          <p:cNvSpPr/>
          <p:nvPr/>
        </p:nvSpPr>
        <p:spPr>
          <a:xfrm>
            <a:off x="2766685" y="2044753"/>
            <a:ext cx="2004094" cy="734591"/>
          </a:xfrm>
          <a:prstGeom prst="rect">
            <a:avLst/>
          </a:prstGeom>
          <a:solidFill>
            <a:schemeClr val="accent5">
              <a:lumMod val="20000"/>
              <a:lumOff val="8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9" name="Prostokąt 108">
            <a:extLst>
              <a:ext uri="{FF2B5EF4-FFF2-40B4-BE49-F238E27FC236}">
                <a16:creationId xmlns:a16="http://schemas.microsoft.com/office/drawing/2014/main" id="{F4CF2F26-1E23-4263-8CAD-406E8950756E}"/>
              </a:ext>
            </a:extLst>
          </p:cNvPr>
          <p:cNvSpPr/>
          <p:nvPr/>
        </p:nvSpPr>
        <p:spPr>
          <a:xfrm>
            <a:off x="2557133" y="1553975"/>
            <a:ext cx="1768377" cy="406977"/>
          </a:xfrm>
          <a:prstGeom prst="rect">
            <a:avLst/>
          </a:prstGeom>
          <a:solidFill>
            <a:schemeClr val="accent5">
              <a:lumMod val="20000"/>
              <a:lumOff val="8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2" name="Prostokąt 71">
            <a:extLst>
              <a:ext uri="{FF2B5EF4-FFF2-40B4-BE49-F238E27FC236}">
                <a16:creationId xmlns:a16="http://schemas.microsoft.com/office/drawing/2014/main" id="{8224EBA0-ECA2-4C4A-894E-B88C3048572F}"/>
              </a:ext>
            </a:extLst>
          </p:cNvPr>
          <p:cNvSpPr/>
          <p:nvPr/>
        </p:nvSpPr>
        <p:spPr>
          <a:xfrm>
            <a:off x="1821741" y="647804"/>
            <a:ext cx="2471963" cy="758464"/>
          </a:xfrm>
          <a:prstGeom prst="rect">
            <a:avLst/>
          </a:prstGeom>
          <a:solidFill>
            <a:schemeClr val="accent5">
              <a:lumMod val="20000"/>
              <a:lumOff val="8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3" name="Prostokąt 92">
            <a:extLst>
              <a:ext uri="{FF2B5EF4-FFF2-40B4-BE49-F238E27FC236}">
                <a16:creationId xmlns:a16="http://schemas.microsoft.com/office/drawing/2014/main" id="{835F9FFE-5B68-4273-86FD-89028CA05C11}"/>
              </a:ext>
            </a:extLst>
          </p:cNvPr>
          <p:cNvSpPr/>
          <p:nvPr/>
        </p:nvSpPr>
        <p:spPr>
          <a:xfrm>
            <a:off x="2445185" y="4137131"/>
            <a:ext cx="1217290" cy="1009642"/>
          </a:xfrm>
          <a:prstGeom prst="rect">
            <a:avLst/>
          </a:prstGeom>
          <a:solidFill>
            <a:schemeClr val="accent5">
              <a:lumMod val="20000"/>
              <a:lumOff val="8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Prostokąt 60">
            <a:extLst>
              <a:ext uri="{FF2B5EF4-FFF2-40B4-BE49-F238E27FC236}">
                <a16:creationId xmlns:a16="http://schemas.microsoft.com/office/drawing/2014/main" id="{5E3F53FC-6C7A-4F44-9F7D-2A87246E92C9}"/>
              </a:ext>
            </a:extLst>
          </p:cNvPr>
          <p:cNvSpPr/>
          <p:nvPr/>
        </p:nvSpPr>
        <p:spPr>
          <a:xfrm>
            <a:off x="754283" y="4105231"/>
            <a:ext cx="1272295" cy="1009642"/>
          </a:xfrm>
          <a:prstGeom prst="rect">
            <a:avLst/>
          </a:prstGeom>
          <a:solidFill>
            <a:schemeClr val="accent5">
              <a:lumMod val="20000"/>
              <a:lumOff val="8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Prostokąt 56">
            <a:extLst>
              <a:ext uri="{FF2B5EF4-FFF2-40B4-BE49-F238E27FC236}">
                <a16:creationId xmlns:a16="http://schemas.microsoft.com/office/drawing/2014/main" id="{6527A77E-FB10-43AA-B87A-630E1FC2CF55}"/>
              </a:ext>
            </a:extLst>
          </p:cNvPr>
          <p:cNvSpPr/>
          <p:nvPr/>
        </p:nvSpPr>
        <p:spPr>
          <a:xfrm>
            <a:off x="144462" y="5437749"/>
            <a:ext cx="2886809" cy="1009642"/>
          </a:xfrm>
          <a:prstGeom prst="rect">
            <a:avLst/>
          </a:prstGeom>
          <a:solidFill>
            <a:schemeClr val="accent4">
              <a:lumMod val="20000"/>
              <a:lumOff val="8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Prostokąt 51">
            <a:extLst>
              <a:ext uri="{FF2B5EF4-FFF2-40B4-BE49-F238E27FC236}">
                <a16:creationId xmlns:a16="http://schemas.microsoft.com/office/drawing/2014/main" id="{F7969865-1DCF-4FBD-9757-6291C35FE830}"/>
              </a:ext>
            </a:extLst>
          </p:cNvPr>
          <p:cNvSpPr/>
          <p:nvPr/>
        </p:nvSpPr>
        <p:spPr>
          <a:xfrm>
            <a:off x="490566" y="1562017"/>
            <a:ext cx="1863020" cy="1126969"/>
          </a:xfrm>
          <a:prstGeom prst="rect">
            <a:avLst/>
          </a:prstGeom>
          <a:solidFill>
            <a:schemeClr val="accent4">
              <a:lumMod val="20000"/>
              <a:lumOff val="8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Prostokąt 39">
            <a:extLst>
              <a:ext uri="{FF2B5EF4-FFF2-40B4-BE49-F238E27FC236}">
                <a16:creationId xmlns:a16="http://schemas.microsoft.com/office/drawing/2014/main" id="{0DF0656F-8C31-408F-94F5-A9D2F2B80EDE}"/>
              </a:ext>
            </a:extLst>
          </p:cNvPr>
          <p:cNvSpPr/>
          <p:nvPr/>
        </p:nvSpPr>
        <p:spPr>
          <a:xfrm>
            <a:off x="131420" y="643942"/>
            <a:ext cx="1575460" cy="768051"/>
          </a:xfrm>
          <a:prstGeom prst="rect">
            <a:avLst/>
          </a:prstGeom>
          <a:solidFill>
            <a:schemeClr val="accent4">
              <a:lumMod val="20000"/>
              <a:lumOff val="8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4" name="pole tekstowe 213">
            <a:extLst>
              <a:ext uri="{FF2B5EF4-FFF2-40B4-BE49-F238E27FC236}">
                <a16:creationId xmlns:a16="http://schemas.microsoft.com/office/drawing/2014/main" id="{0653F070-1907-4283-AE6A-A3F56194B065}"/>
              </a:ext>
            </a:extLst>
          </p:cNvPr>
          <p:cNvSpPr txBox="1"/>
          <p:nvPr/>
        </p:nvSpPr>
        <p:spPr>
          <a:xfrm>
            <a:off x="10443063" y="3958031"/>
            <a:ext cx="1771250" cy="2677656"/>
          </a:xfrm>
          <a:prstGeom prst="rect">
            <a:avLst/>
          </a:prstGeom>
          <a:noFill/>
        </p:spPr>
        <p:txBody>
          <a:bodyPr wrap="square" rtlCol="0">
            <a:spAutoFit/>
          </a:bodyPr>
          <a:lstStyle/>
          <a:p>
            <a:r>
              <a:rPr lang="en-US" sz="1200" dirty="0"/>
              <a:t>There is no doubt that insights provided by mechanical, probabilistic, or other analyses need to be moderated by engineering judgment, but it is unclear how engineering judgment should evolve as the capabilities of computational tools and digital technologies continue to grow in power rapidly</a:t>
            </a:r>
            <a:endParaRPr lang="en-GB" sz="1200" b="1" dirty="0"/>
          </a:p>
        </p:txBody>
      </p:sp>
      <p:sp>
        <p:nvSpPr>
          <p:cNvPr id="152" name="pole tekstowe 151">
            <a:extLst>
              <a:ext uri="{FF2B5EF4-FFF2-40B4-BE49-F238E27FC236}">
                <a16:creationId xmlns:a16="http://schemas.microsoft.com/office/drawing/2014/main" id="{BFD725D9-9DC0-4B79-8DC8-F19ED7468A36}"/>
              </a:ext>
            </a:extLst>
          </p:cNvPr>
          <p:cNvSpPr txBox="1"/>
          <p:nvPr/>
        </p:nvSpPr>
        <p:spPr>
          <a:xfrm>
            <a:off x="6540802" y="2015279"/>
            <a:ext cx="1831570" cy="830997"/>
          </a:xfrm>
          <a:prstGeom prst="rect">
            <a:avLst/>
          </a:prstGeom>
          <a:noFill/>
        </p:spPr>
        <p:txBody>
          <a:bodyPr wrap="square" rtlCol="0">
            <a:spAutoFit/>
          </a:bodyPr>
          <a:lstStyle/>
          <a:p>
            <a:r>
              <a:rPr lang="en-US" sz="1200" b="1" dirty="0"/>
              <a:t>Artificial neural networks </a:t>
            </a:r>
            <a:r>
              <a:rPr lang="en-US" sz="1200" dirty="0"/>
              <a:t>began to be more commonly used to analyze geotechnical issues</a:t>
            </a:r>
            <a:endParaRPr lang="en-GB" sz="1200" b="1" dirty="0"/>
          </a:p>
        </p:txBody>
      </p:sp>
      <p:sp>
        <p:nvSpPr>
          <p:cNvPr id="146" name="pole tekstowe 145">
            <a:extLst>
              <a:ext uri="{FF2B5EF4-FFF2-40B4-BE49-F238E27FC236}">
                <a16:creationId xmlns:a16="http://schemas.microsoft.com/office/drawing/2014/main" id="{DC602686-048F-46C2-8578-1AE8781B0FFE}"/>
              </a:ext>
            </a:extLst>
          </p:cNvPr>
          <p:cNvSpPr txBox="1"/>
          <p:nvPr/>
        </p:nvSpPr>
        <p:spPr>
          <a:xfrm>
            <a:off x="6174742" y="1082258"/>
            <a:ext cx="2416631" cy="1015663"/>
          </a:xfrm>
          <a:prstGeom prst="rect">
            <a:avLst/>
          </a:prstGeom>
          <a:noFill/>
        </p:spPr>
        <p:txBody>
          <a:bodyPr wrap="square" rtlCol="0">
            <a:spAutoFit/>
          </a:bodyPr>
          <a:lstStyle/>
          <a:p>
            <a:r>
              <a:rPr lang="pl-PL" sz="1200" dirty="0"/>
              <a:t>P</a:t>
            </a:r>
            <a:r>
              <a:rPr lang="en-US" sz="1200" dirty="0" err="1"/>
              <a:t>hoon</a:t>
            </a:r>
            <a:r>
              <a:rPr lang="en-US" sz="1200" dirty="0"/>
              <a:t> and </a:t>
            </a:r>
            <a:r>
              <a:rPr lang="en-US" sz="1200" dirty="0" err="1"/>
              <a:t>Kulhawy</a:t>
            </a:r>
            <a:r>
              <a:rPr lang="en-US" sz="1200" dirty="0"/>
              <a:t> decomposed uncertainties into </a:t>
            </a:r>
            <a:r>
              <a:rPr lang="en-US" sz="1200" b="1" dirty="0"/>
              <a:t>spatial variability, measurement error, statistical uncertainty, and transformation uncertainty</a:t>
            </a:r>
            <a:endParaRPr lang="en-GB" sz="1200" b="1" dirty="0"/>
          </a:p>
        </p:txBody>
      </p:sp>
      <p:sp>
        <p:nvSpPr>
          <p:cNvPr id="4" name="pole tekstowe 3">
            <a:extLst>
              <a:ext uri="{FF2B5EF4-FFF2-40B4-BE49-F238E27FC236}">
                <a16:creationId xmlns:a16="http://schemas.microsoft.com/office/drawing/2014/main" id="{0CEBDC9D-4125-43E0-9BD3-14481B9EC0EE}"/>
              </a:ext>
            </a:extLst>
          </p:cNvPr>
          <p:cNvSpPr txBox="1"/>
          <p:nvPr/>
        </p:nvSpPr>
        <p:spPr>
          <a:xfrm>
            <a:off x="77586" y="72044"/>
            <a:ext cx="4298934" cy="461665"/>
          </a:xfrm>
          <a:prstGeom prst="rect">
            <a:avLst/>
          </a:prstGeom>
          <a:noFill/>
        </p:spPr>
        <p:txBody>
          <a:bodyPr wrap="none" rtlCol="0">
            <a:spAutoFit/>
          </a:bodyPr>
          <a:lstStyle/>
          <a:p>
            <a:r>
              <a:rPr lang="en-GB" sz="2400" b="1" dirty="0">
                <a:solidFill>
                  <a:srgbClr val="7030A0"/>
                </a:solidFill>
              </a:rPr>
              <a:t>Theory</a:t>
            </a:r>
            <a:r>
              <a:rPr lang="pl-PL" sz="2400" b="1" dirty="0">
                <a:solidFill>
                  <a:srgbClr val="7030A0"/>
                </a:solidFill>
              </a:rPr>
              <a:t>, </a:t>
            </a:r>
            <a:r>
              <a:rPr lang="en-GB" sz="2400" b="1" dirty="0">
                <a:solidFill>
                  <a:srgbClr val="7030A0"/>
                </a:solidFill>
              </a:rPr>
              <a:t>Methods</a:t>
            </a:r>
            <a:r>
              <a:rPr lang="pl-PL" sz="2400" b="1" dirty="0">
                <a:solidFill>
                  <a:srgbClr val="7030A0"/>
                </a:solidFill>
              </a:rPr>
              <a:t> &amp; Applications</a:t>
            </a:r>
            <a:endParaRPr lang="en-GB" sz="2400" b="1" dirty="0">
              <a:solidFill>
                <a:srgbClr val="7030A0"/>
              </a:solidFill>
            </a:endParaRPr>
          </a:p>
        </p:txBody>
      </p:sp>
      <p:cxnSp>
        <p:nvCxnSpPr>
          <p:cNvPr id="21" name="Łącznik prosty ze strzałką 20">
            <a:extLst>
              <a:ext uri="{FF2B5EF4-FFF2-40B4-BE49-F238E27FC236}">
                <a16:creationId xmlns:a16="http://schemas.microsoft.com/office/drawing/2014/main" id="{C20BB39B-825D-400C-A97B-A277BC386BB8}"/>
              </a:ext>
            </a:extLst>
          </p:cNvPr>
          <p:cNvCxnSpPr/>
          <p:nvPr/>
        </p:nvCxnSpPr>
        <p:spPr>
          <a:xfrm>
            <a:off x="408854" y="3573144"/>
            <a:ext cx="11538065" cy="0"/>
          </a:xfrm>
          <a:prstGeom prst="straightConnector1">
            <a:avLst/>
          </a:prstGeom>
          <a:ln w="57150">
            <a:solidFill>
              <a:schemeClr val="accent1">
                <a:lumMod val="75000"/>
              </a:schemeClr>
            </a:solidFill>
            <a:headEnd type="none" w="lg" len="lg"/>
            <a:tailEnd type="arrow" w="lg" len="lg"/>
          </a:ln>
        </p:spPr>
        <p:style>
          <a:lnRef idx="3">
            <a:schemeClr val="dk1"/>
          </a:lnRef>
          <a:fillRef idx="0">
            <a:schemeClr val="dk1"/>
          </a:fillRef>
          <a:effectRef idx="2">
            <a:schemeClr val="dk1"/>
          </a:effectRef>
          <a:fontRef idx="minor">
            <a:schemeClr val="tx1"/>
          </a:fontRef>
        </p:style>
      </p:cxnSp>
      <p:cxnSp>
        <p:nvCxnSpPr>
          <p:cNvPr id="22" name="Łącznik prosty 21">
            <a:extLst>
              <a:ext uri="{FF2B5EF4-FFF2-40B4-BE49-F238E27FC236}">
                <a16:creationId xmlns:a16="http://schemas.microsoft.com/office/drawing/2014/main" id="{4ECFCBF7-0CE6-40EA-AF7A-7DE39F742303}"/>
              </a:ext>
            </a:extLst>
          </p:cNvPr>
          <p:cNvCxnSpPr/>
          <p:nvPr/>
        </p:nvCxnSpPr>
        <p:spPr>
          <a:xfrm>
            <a:off x="1029945" y="3410459"/>
            <a:ext cx="0" cy="325369"/>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3" name="Łącznik prosty 22">
            <a:extLst>
              <a:ext uri="{FF2B5EF4-FFF2-40B4-BE49-F238E27FC236}">
                <a16:creationId xmlns:a16="http://schemas.microsoft.com/office/drawing/2014/main" id="{2D6F3A4C-2DB1-4957-BAFC-4E1CE4DC1182}"/>
              </a:ext>
            </a:extLst>
          </p:cNvPr>
          <p:cNvCxnSpPr/>
          <p:nvPr/>
        </p:nvCxnSpPr>
        <p:spPr>
          <a:xfrm>
            <a:off x="2545530" y="3410459"/>
            <a:ext cx="0" cy="325369"/>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4" name="Łącznik prosty 23">
            <a:extLst>
              <a:ext uri="{FF2B5EF4-FFF2-40B4-BE49-F238E27FC236}">
                <a16:creationId xmlns:a16="http://schemas.microsoft.com/office/drawing/2014/main" id="{29BAD94E-ACD9-4E62-9B1E-4F84609B4FB5}"/>
              </a:ext>
            </a:extLst>
          </p:cNvPr>
          <p:cNvCxnSpPr/>
          <p:nvPr/>
        </p:nvCxnSpPr>
        <p:spPr>
          <a:xfrm>
            <a:off x="4065791" y="3410459"/>
            <a:ext cx="0" cy="325369"/>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5" name="Łącznik prosty 24">
            <a:extLst>
              <a:ext uri="{FF2B5EF4-FFF2-40B4-BE49-F238E27FC236}">
                <a16:creationId xmlns:a16="http://schemas.microsoft.com/office/drawing/2014/main" id="{82D7886D-A448-4EB7-AB36-999AE1018560}"/>
              </a:ext>
            </a:extLst>
          </p:cNvPr>
          <p:cNvCxnSpPr/>
          <p:nvPr/>
        </p:nvCxnSpPr>
        <p:spPr>
          <a:xfrm>
            <a:off x="5542107" y="3400174"/>
            <a:ext cx="0" cy="325369"/>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6" name="Łącznik prosty 25">
            <a:extLst>
              <a:ext uri="{FF2B5EF4-FFF2-40B4-BE49-F238E27FC236}">
                <a16:creationId xmlns:a16="http://schemas.microsoft.com/office/drawing/2014/main" id="{CA40AFFF-C043-4440-B757-DBA0A6F957D9}"/>
              </a:ext>
            </a:extLst>
          </p:cNvPr>
          <p:cNvCxnSpPr/>
          <p:nvPr/>
        </p:nvCxnSpPr>
        <p:spPr>
          <a:xfrm>
            <a:off x="7000660" y="3400174"/>
            <a:ext cx="0" cy="325369"/>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7" name="Łącznik prosty 26">
            <a:extLst>
              <a:ext uri="{FF2B5EF4-FFF2-40B4-BE49-F238E27FC236}">
                <a16:creationId xmlns:a16="http://schemas.microsoft.com/office/drawing/2014/main" id="{6536C3B3-B7A4-429F-B8F2-A8CC05197591}"/>
              </a:ext>
            </a:extLst>
          </p:cNvPr>
          <p:cNvCxnSpPr/>
          <p:nvPr/>
        </p:nvCxnSpPr>
        <p:spPr>
          <a:xfrm>
            <a:off x="8504091" y="3395600"/>
            <a:ext cx="0" cy="325369"/>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8" name="Łącznik prosty 27">
            <a:extLst>
              <a:ext uri="{FF2B5EF4-FFF2-40B4-BE49-F238E27FC236}">
                <a16:creationId xmlns:a16="http://schemas.microsoft.com/office/drawing/2014/main" id="{1646FE44-768A-4732-AA04-BC19069B71FF}"/>
              </a:ext>
            </a:extLst>
          </p:cNvPr>
          <p:cNvCxnSpPr/>
          <p:nvPr/>
        </p:nvCxnSpPr>
        <p:spPr>
          <a:xfrm>
            <a:off x="9998170" y="3395600"/>
            <a:ext cx="0" cy="325369"/>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9" name="pole tekstowe 28">
            <a:extLst>
              <a:ext uri="{FF2B5EF4-FFF2-40B4-BE49-F238E27FC236}">
                <a16:creationId xmlns:a16="http://schemas.microsoft.com/office/drawing/2014/main" id="{374C24CE-B657-4EE5-A349-F1B6BB5D46C4}"/>
              </a:ext>
            </a:extLst>
          </p:cNvPr>
          <p:cNvSpPr txBox="1"/>
          <p:nvPr/>
        </p:nvSpPr>
        <p:spPr>
          <a:xfrm>
            <a:off x="626629" y="2951288"/>
            <a:ext cx="806631" cy="461665"/>
          </a:xfrm>
          <a:prstGeom prst="rect">
            <a:avLst/>
          </a:prstGeom>
          <a:noFill/>
        </p:spPr>
        <p:txBody>
          <a:bodyPr wrap="none" rtlCol="0">
            <a:spAutoFit/>
          </a:bodyPr>
          <a:lstStyle/>
          <a:p>
            <a:r>
              <a:rPr lang="pl-PL" sz="2400" b="1" dirty="0">
                <a:solidFill>
                  <a:schemeClr val="accent2"/>
                </a:solidFill>
              </a:rPr>
              <a:t>1960</a:t>
            </a:r>
            <a:endParaRPr lang="en-GB" sz="2400" b="1" dirty="0">
              <a:solidFill>
                <a:schemeClr val="accent2"/>
              </a:solidFill>
            </a:endParaRPr>
          </a:p>
        </p:txBody>
      </p:sp>
      <p:sp>
        <p:nvSpPr>
          <p:cNvPr id="30" name="pole tekstowe 29">
            <a:extLst>
              <a:ext uri="{FF2B5EF4-FFF2-40B4-BE49-F238E27FC236}">
                <a16:creationId xmlns:a16="http://schemas.microsoft.com/office/drawing/2014/main" id="{7D7C32FD-93E3-4B73-8739-B664D7D46B9C}"/>
              </a:ext>
            </a:extLst>
          </p:cNvPr>
          <p:cNvSpPr txBox="1"/>
          <p:nvPr/>
        </p:nvSpPr>
        <p:spPr>
          <a:xfrm>
            <a:off x="2105698" y="2951287"/>
            <a:ext cx="806631" cy="461665"/>
          </a:xfrm>
          <a:prstGeom prst="rect">
            <a:avLst/>
          </a:prstGeom>
          <a:noFill/>
        </p:spPr>
        <p:txBody>
          <a:bodyPr wrap="none" rtlCol="0">
            <a:spAutoFit/>
          </a:bodyPr>
          <a:lstStyle/>
          <a:p>
            <a:r>
              <a:rPr lang="pl-PL" sz="2400" b="1" dirty="0">
                <a:solidFill>
                  <a:schemeClr val="accent2"/>
                </a:solidFill>
              </a:rPr>
              <a:t>1970</a:t>
            </a:r>
            <a:endParaRPr lang="en-GB" sz="2400" b="1" dirty="0">
              <a:solidFill>
                <a:schemeClr val="accent2"/>
              </a:solidFill>
            </a:endParaRPr>
          </a:p>
        </p:txBody>
      </p:sp>
      <p:sp>
        <p:nvSpPr>
          <p:cNvPr id="31" name="pole tekstowe 30">
            <a:extLst>
              <a:ext uri="{FF2B5EF4-FFF2-40B4-BE49-F238E27FC236}">
                <a16:creationId xmlns:a16="http://schemas.microsoft.com/office/drawing/2014/main" id="{16D8C858-CEAE-4161-A0D3-3AC3311AD000}"/>
              </a:ext>
            </a:extLst>
          </p:cNvPr>
          <p:cNvSpPr txBox="1"/>
          <p:nvPr/>
        </p:nvSpPr>
        <p:spPr>
          <a:xfrm>
            <a:off x="3722345" y="2967335"/>
            <a:ext cx="806631" cy="461665"/>
          </a:xfrm>
          <a:prstGeom prst="rect">
            <a:avLst/>
          </a:prstGeom>
          <a:noFill/>
        </p:spPr>
        <p:txBody>
          <a:bodyPr wrap="none" rtlCol="0">
            <a:spAutoFit/>
          </a:bodyPr>
          <a:lstStyle/>
          <a:p>
            <a:r>
              <a:rPr lang="pl-PL" sz="2400" b="1" dirty="0">
                <a:solidFill>
                  <a:schemeClr val="accent2"/>
                </a:solidFill>
              </a:rPr>
              <a:t>1980</a:t>
            </a:r>
            <a:endParaRPr lang="en-GB" sz="2400" b="1" dirty="0">
              <a:solidFill>
                <a:schemeClr val="accent2"/>
              </a:solidFill>
            </a:endParaRPr>
          </a:p>
        </p:txBody>
      </p:sp>
      <p:sp>
        <p:nvSpPr>
          <p:cNvPr id="32" name="pole tekstowe 31">
            <a:extLst>
              <a:ext uri="{FF2B5EF4-FFF2-40B4-BE49-F238E27FC236}">
                <a16:creationId xmlns:a16="http://schemas.microsoft.com/office/drawing/2014/main" id="{69EB6473-4F18-4EB9-BB15-B98D6EC55CD7}"/>
              </a:ext>
            </a:extLst>
          </p:cNvPr>
          <p:cNvSpPr txBox="1"/>
          <p:nvPr/>
        </p:nvSpPr>
        <p:spPr>
          <a:xfrm>
            <a:off x="5135563" y="2951287"/>
            <a:ext cx="806631" cy="461665"/>
          </a:xfrm>
          <a:prstGeom prst="rect">
            <a:avLst/>
          </a:prstGeom>
          <a:noFill/>
        </p:spPr>
        <p:txBody>
          <a:bodyPr wrap="none" rtlCol="0">
            <a:spAutoFit/>
          </a:bodyPr>
          <a:lstStyle/>
          <a:p>
            <a:r>
              <a:rPr lang="pl-PL" sz="2400" b="1" dirty="0">
                <a:solidFill>
                  <a:schemeClr val="accent2"/>
                </a:solidFill>
              </a:rPr>
              <a:t>1990</a:t>
            </a:r>
            <a:endParaRPr lang="en-GB" sz="2400" b="1" dirty="0">
              <a:solidFill>
                <a:schemeClr val="accent2"/>
              </a:solidFill>
            </a:endParaRPr>
          </a:p>
        </p:txBody>
      </p:sp>
      <p:sp>
        <p:nvSpPr>
          <p:cNvPr id="33" name="pole tekstowe 32">
            <a:extLst>
              <a:ext uri="{FF2B5EF4-FFF2-40B4-BE49-F238E27FC236}">
                <a16:creationId xmlns:a16="http://schemas.microsoft.com/office/drawing/2014/main" id="{56C222C7-C596-402A-936C-C3C765BDEEE8}"/>
              </a:ext>
            </a:extLst>
          </p:cNvPr>
          <p:cNvSpPr txBox="1"/>
          <p:nvPr/>
        </p:nvSpPr>
        <p:spPr>
          <a:xfrm>
            <a:off x="6597344" y="2956115"/>
            <a:ext cx="806631" cy="461665"/>
          </a:xfrm>
          <a:prstGeom prst="rect">
            <a:avLst/>
          </a:prstGeom>
          <a:noFill/>
        </p:spPr>
        <p:txBody>
          <a:bodyPr wrap="none" rtlCol="0">
            <a:spAutoFit/>
          </a:bodyPr>
          <a:lstStyle/>
          <a:p>
            <a:r>
              <a:rPr lang="pl-PL" sz="2400" b="1" dirty="0">
                <a:solidFill>
                  <a:schemeClr val="accent2"/>
                </a:solidFill>
              </a:rPr>
              <a:t>2000</a:t>
            </a:r>
            <a:endParaRPr lang="en-GB" sz="2400" b="1" dirty="0">
              <a:solidFill>
                <a:schemeClr val="accent2"/>
              </a:solidFill>
            </a:endParaRPr>
          </a:p>
        </p:txBody>
      </p:sp>
      <p:sp>
        <p:nvSpPr>
          <p:cNvPr id="34" name="pole tekstowe 33">
            <a:extLst>
              <a:ext uri="{FF2B5EF4-FFF2-40B4-BE49-F238E27FC236}">
                <a16:creationId xmlns:a16="http://schemas.microsoft.com/office/drawing/2014/main" id="{D1881800-6D58-4F90-9EAE-531724485177}"/>
              </a:ext>
            </a:extLst>
          </p:cNvPr>
          <p:cNvSpPr txBox="1"/>
          <p:nvPr/>
        </p:nvSpPr>
        <p:spPr>
          <a:xfrm>
            <a:off x="8070432" y="2951287"/>
            <a:ext cx="806631" cy="461665"/>
          </a:xfrm>
          <a:prstGeom prst="rect">
            <a:avLst/>
          </a:prstGeom>
          <a:noFill/>
        </p:spPr>
        <p:txBody>
          <a:bodyPr wrap="none" rtlCol="0">
            <a:spAutoFit/>
          </a:bodyPr>
          <a:lstStyle/>
          <a:p>
            <a:r>
              <a:rPr lang="pl-PL" sz="2400" b="1" dirty="0">
                <a:solidFill>
                  <a:schemeClr val="accent2"/>
                </a:solidFill>
              </a:rPr>
              <a:t>2010</a:t>
            </a:r>
            <a:endParaRPr lang="en-GB" sz="2400" b="1" dirty="0">
              <a:solidFill>
                <a:schemeClr val="accent2"/>
              </a:solidFill>
            </a:endParaRPr>
          </a:p>
        </p:txBody>
      </p:sp>
      <p:sp>
        <p:nvSpPr>
          <p:cNvPr id="35" name="pole tekstowe 34">
            <a:extLst>
              <a:ext uri="{FF2B5EF4-FFF2-40B4-BE49-F238E27FC236}">
                <a16:creationId xmlns:a16="http://schemas.microsoft.com/office/drawing/2014/main" id="{4B0C6039-3751-4D1F-BFB2-E5B1CA23F0F4}"/>
              </a:ext>
            </a:extLst>
          </p:cNvPr>
          <p:cNvSpPr txBox="1"/>
          <p:nvPr/>
        </p:nvSpPr>
        <p:spPr>
          <a:xfrm>
            <a:off x="9594854" y="2967335"/>
            <a:ext cx="806631" cy="461665"/>
          </a:xfrm>
          <a:prstGeom prst="rect">
            <a:avLst/>
          </a:prstGeom>
          <a:noFill/>
        </p:spPr>
        <p:txBody>
          <a:bodyPr wrap="none" rtlCol="0">
            <a:spAutoFit/>
          </a:bodyPr>
          <a:lstStyle/>
          <a:p>
            <a:r>
              <a:rPr lang="pl-PL" sz="2400" b="1" dirty="0">
                <a:solidFill>
                  <a:schemeClr val="accent2"/>
                </a:solidFill>
              </a:rPr>
              <a:t>2020</a:t>
            </a:r>
            <a:endParaRPr lang="en-GB" sz="2400" b="1" dirty="0">
              <a:solidFill>
                <a:schemeClr val="accent2"/>
              </a:solidFill>
            </a:endParaRPr>
          </a:p>
        </p:txBody>
      </p:sp>
      <p:sp>
        <p:nvSpPr>
          <p:cNvPr id="19" name="pole tekstowe 18">
            <a:extLst>
              <a:ext uri="{FF2B5EF4-FFF2-40B4-BE49-F238E27FC236}">
                <a16:creationId xmlns:a16="http://schemas.microsoft.com/office/drawing/2014/main" id="{5552332C-B767-4C04-BD76-53AE3B9924F9}"/>
              </a:ext>
            </a:extLst>
          </p:cNvPr>
          <p:cNvSpPr txBox="1"/>
          <p:nvPr/>
        </p:nvSpPr>
        <p:spPr>
          <a:xfrm>
            <a:off x="77586" y="600573"/>
            <a:ext cx="1695796" cy="830997"/>
          </a:xfrm>
          <a:prstGeom prst="rect">
            <a:avLst/>
          </a:prstGeom>
          <a:noFill/>
        </p:spPr>
        <p:txBody>
          <a:bodyPr wrap="square" rtlCol="0">
            <a:spAutoFit/>
          </a:bodyPr>
          <a:lstStyle/>
          <a:p>
            <a:r>
              <a:rPr lang="en-US" sz="1200" dirty="0"/>
              <a:t>First papers dealing with risk assessment in geotechnics appeared in non-English language</a:t>
            </a:r>
            <a:endParaRPr lang="en-GB" sz="1200" b="1" dirty="0"/>
          </a:p>
        </p:txBody>
      </p:sp>
      <p:sp>
        <p:nvSpPr>
          <p:cNvPr id="20" name="Owal 19">
            <a:extLst>
              <a:ext uri="{FF2B5EF4-FFF2-40B4-BE49-F238E27FC236}">
                <a16:creationId xmlns:a16="http://schemas.microsoft.com/office/drawing/2014/main" id="{4FB5D5ED-1F86-4A3B-B7CF-49324013F1E0}"/>
              </a:ext>
            </a:extLst>
          </p:cNvPr>
          <p:cNvSpPr/>
          <p:nvPr/>
        </p:nvSpPr>
        <p:spPr>
          <a:xfrm>
            <a:off x="1840203" y="3389824"/>
            <a:ext cx="130669" cy="394427"/>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6" name="Łącznik prosty 35">
            <a:extLst>
              <a:ext uri="{FF2B5EF4-FFF2-40B4-BE49-F238E27FC236}">
                <a16:creationId xmlns:a16="http://schemas.microsoft.com/office/drawing/2014/main" id="{F026C056-EC7B-4C94-8FDA-EADB414DB8FD}"/>
              </a:ext>
            </a:extLst>
          </p:cNvPr>
          <p:cNvCxnSpPr>
            <a:cxnSpLocks/>
          </p:cNvCxnSpPr>
          <p:nvPr/>
        </p:nvCxnSpPr>
        <p:spPr>
          <a:xfrm>
            <a:off x="1906847" y="2688986"/>
            <a:ext cx="0" cy="733844"/>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
        <p:nvSpPr>
          <p:cNvPr id="41" name="Owal 40">
            <a:extLst>
              <a:ext uri="{FF2B5EF4-FFF2-40B4-BE49-F238E27FC236}">
                <a16:creationId xmlns:a16="http://schemas.microsoft.com/office/drawing/2014/main" id="{291276EB-79DE-40E5-B13B-ED384D1307B0}"/>
              </a:ext>
            </a:extLst>
          </p:cNvPr>
          <p:cNvSpPr/>
          <p:nvPr/>
        </p:nvSpPr>
        <p:spPr>
          <a:xfrm>
            <a:off x="6814008" y="3399272"/>
            <a:ext cx="130669" cy="394427"/>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2" name="Łącznik prosty 41">
            <a:extLst>
              <a:ext uri="{FF2B5EF4-FFF2-40B4-BE49-F238E27FC236}">
                <a16:creationId xmlns:a16="http://schemas.microsoft.com/office/drawing/2014/main" id="{B074A820-2B9A-4C37-8F97-8D22D3668467}"/>
              </a:ext>
            </a:extLst>
          </p:cNvPr>
          <p:cNvCxnSpPr>
            <a:cxnSpLocks/>
          </p:cNvCxnSpPr>
          <p:nvPr/>
        </p:nvCxnSpPr>
        <p:spPr>
          <a:xfrm>
            <a:off x="6880652" y="3343701"/>
            <a:ext cx="0" cy="88577"/>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
        <p:nvSpPr>
          <p:cNvPr id="43" name="Owal 42">
            <a:extLst>
              <a:ext uri="{FF2B5EF4-FFF2-40B4-BE49-F238E27FC236}">
                <a16:creationId xmlns:a16="http://schemas.microsoft.com/office/drawing/2014/main" id="{3A1C4D07-2020-4712-864D-8C956A2A98C3}"/>
              </a:ext>
            </a:extLst>
          </p:cNvPr>
          <p:cNvSpPr/>
          <p:nvPr/>
        </p:nvSpPr>
        <p:spPr>
          <a:xfrm>
            <a:off x="10601826" y="3386754"/>
            <a:ext cx="130669" cy="394427"/>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4" name="Łącznik prosty 43">
            <a:extLst>
              <a:ext uri="{FF2B5EF4-FFF2-40B4-BE49-F238E27FC236}">
                <a16:creationId xmlns:a16="http://schemas.microsoft.com/office/drawing/2014/main" id="{51374BB6-1897-42C4-A2D4-D4A1D4DDBDD0}"/>
              </a:ext>
            </a:extLst>
          </p:cNvPr>
          <p:cNvCxnSpPr>
            <a:cxnSpLocks/>
          </p:cNvCxnSpPr>
          <p:nvPr/>
        </p:nvCxnSpPr>
        <p:spPr>
          <a:xfrm flipV="1">
            <a:off x="10661812" y="3478288"/>
            <a:ext cx="0" cy="535379"/>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
        <p:nvSpPr>
          <p:cNvPr id="45" name="Owal 44">
            <a:extLst>
              <a:ext uri="{FF2B5EF4-FFF2-40B4-BE49-F238E27FC236}">
                <a16:creationId xmlns:a16="http://schemas.microsoft.com/office/drawing/2014/main" id="{0B58676B-EEFD-49CC-92C9-6812DA50437A}"/>
              </a:ext>
            </a:extLst>
          </p:cNvPr>
          <p:cNvSpPr/>
          <p:nvPr/>
        </p:nvSpPr>
        <p:spPr>
          <a:xfrm>
            <a:off x="2062197" y="3389313"/>
            <a:ext cx="130669" cy="394427"/>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6" name="Łącznik prosty 45">
            <a:extLst>
              <a:ext uri="{FF2B5EF4-FFF2-40B4-BE49-F238E27FC236}">
                <a16:creationId xmlns:a16="http://schemas.microsoft.com/office/drawing/2014/main" id="{A0B21E92-8DEA-425C-8E4B-7170B14F04AC}"/>
              </a:ext>
            </a:extLst>
          </p:cNvPr>
          <p:cNvCxnSpPr>
            <a:cxnSpLocks/>
          </p:cNvCxnSpPr>
          <p:nvPr/>
        </p:nvCxnSpPr>
        <p:spPr>
          <a:xfrm flipV="1">
            <a:off x="2127531" y="3422319"/>
            <a:ext cx="1310" cy="553333"/>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
        <p:nvSpPr>
          <p:cNvPr id="47" name="Owal 46">
            <a:extLst>
              <a:ext uri="{FF2B5EF4-FFF2-40B4-BE49-F238E27FC236}">
                <a16:creationId xmlns:a16="http://schemas.microsoft.com/office/drawing/2014/main" id="{9EB38D77-EB9A-42F0-8BAD-92447E7467CE}"/>
              </a:ext>
            </a:extLst>
          </p:cNvPr>
          <p:cNvSpPr/>
          <p:nvPr/>
        </p:nvSpPr>
        <p:spPr>
          <a:xfrm>
            <a:off x="787283" y="3389313"/>
            <a:ext cx="130669" cy="394427"/>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8" name="Łącznik prosty 47">
            <a:extLst>
              <a:ext uri="{FF2B5EF4-FFF2-40B4-BE49-F238E27FC236}">
                <a16:creationId xmlns:a16="http://schemas.microsoft.com/office/drawing/2014/main" id="{8F7F6552-5877-49FC-9228-6E620B84B072}"/>
              </a:ext>
            </a:extLst>
          </p:cNvPr>
          <p:cNvCxnSpPr>
            <a:cxnSpLocks/>
          </p:cNvCxnSpPr>
          <p:nvPr/>
        </p:nvCxnSpPr>
        <p:spPr>
          <a:xfrm>
            <a:off x="853927" y="3311718"/>
            <a:ext cx="0" cy="110601"/>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49" name="Łącznik prosty 48">
            <a:extLst>
              <a:ext uri="{FF2B5EF4-FFF2-40B4-BE49-F238E27FC236}">
                <a16:creationId xmlns:a16="http://schemas.microsoft.com/office/drawing/2014/main" id="{D4C85C4B-1A0D-4B47-AB03-354BC490138C}"/>
              </a:ext>
            </a:extLst>
          </p:cNvPr>
          <p:cNvCxnSpPr>
            <a:cxnSpLocks/>
          </p:cNvCxnSpPr>
          <p:nvPr/>
        </p:nvCxnSpPr>
        <p:spPr>
          <a:xfrm flipH="1" flipV="1">
            <a:off x="323078" y="3308430"/>
            <a:ext cx="529539" cy="2414"/>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50" name="Łącznik prosty 49">
            <a:extLst>
              <a:ext uri="{FF2B5EF4-FFF2-40B4-BE49-F238E27FC236}">
                <a16:creationId xmlns:a16="http://schemas.microsoft.com/office/drawing/2014/main" id="{3F3181B4-6567-4233-A7BC-9373FB21188D}"/>
              </a:ext>
            </a:extLst>
          </p:cNvPr>
          <p:cNvCxnSpPr>
            <a:cxnSpLocks/>
          </p:cNvCxnSpPr>
          <p:nvPr/>
        </p:nvCxnSpPr>
        <p:spPr>
          <a:xfrm flipV="1">
            <a:off x="323078" y="1429618"/>
            <a:ext cx="0" cy="1878812"/>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
        <p:nvSpPr>
          <p:cNvPr id="51" name="pole tekstowe 50">
            <a:extLst>
              <a:ext uri="{FF2B5EF4-FFF2-40B4-BE49-F238E27FC236}">
                <a16:creationId xmlns:a16="http://schemas.microsoft.com/office/drawing/2014/main" id="{2B9ECA71-6703-4FAC-AEA3-BD1DD2F308DC}"/>
              </a:ext>
            </a:extLst>
          </p:cNvPr>
          <p:cNvSpPr txBox="1"/>
          <p:nvPr/>
        </p:nvSpPr>
        <p:spPr>
          <a:xfrm>
            <a:off x="451696" y="1533348"/>
            <a:ext cx="2005677" cy="1200329"/>
          </a:xfrm>
          <a:prstGeom prst="rect">
            <a:avLst/>
          </a:prstGeom>
          <a:noFill/>
        </p:spPr>
        <p:txBody>
          <a:bodyPr wrap="square" rtlCol="0">
            <a:spAutoFit/>
          </a:bodyPr>
          <a:lstStyle/>
          <a:p>
            <a:r>
              <a:rPr lang="en-US" sz="1200" dirty="0"/>
              <a:t>First attempts to describe </a:t>
            </a:r>
            <a:r>
              <a:rPr lang="en-US" sz="1200" b="1" dirty="0"/>
              <a:t>statistically</a:t>
            </a:r>
            <a:r>
              <a:rPr lang="pl-PL" sz="1200" b="1" dirty="0"/>
              <a:t> the</a:t>
            </a:r>
            <a:r>
              <a:rPr lang="en-US" sz="1200" b="1" dirty="0"/>
              <a:t> variability of natural soils</a:t>
            </a:r>
            <a:r>
              <a:rPr lang="en-US" sz="1200" dirty="0"/>
              <a:t>. Soil properties were described by normal, lognormal, and binormal distributions. </a:t>
            </a:r>
            <a:endParaRPr lang="en-GB" sz="1200" b="1" dirty="0"/>
          </a:p>
        </p:txBody>
      </p:sp>
      <p:sp>
        <p:nvSpPr>
          <p:cNvPr id="53" name="pole tekstowe 52">
            <a:extLst>
              <a:ext uri="{FF2B5EF4-FFF2-40B4-BE49-F238E27FC236}">
                <a16:creationId xmlns:a16="http://schemas.microsoft.com/office/drawing/2014/main" id="{82BF880E-0973-4430-9B8C-5749132A7EA8}"/>
              </a:ext>
            </a:extLst>
          </p:cNvPr>
          <p:cNvSpPr txBox="1"/>
          <p:nvPr/>
        </p:nvSpPr>
        <p:spPr>
          <a:xfrm>
            <a:off x="131420" y="5428382"/>
            <a:ext cx="3016609" cy="1015663"/>
          </a:xfrm>
          <a:prstGeom prst="rect">
            <a:avLst/>
          </a:prstGeom>
          <a:noFill/>
        </p:spPr>
        <p:txBody>
          <a:bodyPr wrap="square" rtlCol="0">
            <a:spAutoFit/>
          </a:bodyPr>
          <a:lstStyle/>
          <a:p>
            <a:r>
              <a:rPr lang="en-US" sz="1200" dirty="0"/>
              <a:t>Propositions of the application of probability theory to geotechnical structures appeared. The attention of scientists was focused on slope stability and bearing capacity &amp; settlement of foundations.</a:t>
            </a:r>
            <a:endParaRPr lang="en-GB" sz="1200" b="1" dirty="0"/>
          </a:p>
        </p:txBody>
      </p:sp>
      <p:cxnSp>
        <p:nvCxnSpPr>
          <p:cNvPr id="55" name="Łącznik prosty 54">
            <a:extLst>
              <a:ext uri="{FF2B5EF4-FFF2-40B4-BE49-F238E27FC236}">
                <a16:creationId xmlns:a16="http://schemas.microsoft.com/office/drawing/2014/main" id="{91CC02A6-FA58-4A00-9E72-FD6923F95BE5}"/>
              </a:ext>
            </a:extLst>
          </p:cNvPr>
          <p:cNvCxnSpPr>
            <a:cxnSpLocks/>
          </p:cNvCxnSpPr>
          <p:nvPr/>
        </p:nvCxnSpPr>
        <p:spPr>
          <a:xfrm flipH="1">
            <a:off x="587847" y="3975652"/>
            <a:ext cx="1540195" cy="9367"/>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56" name="Łącznik prosty 55">
            <a:extLst>
              <a:ext uri="{FF2B5EF4-FFF2-40B4-BE49-F238E27FC236}">
                <a16:creationId xmlns:a16="http://schemas.microsoft.com/office/drawing/2014/main" id="{A799FE30-0B7C-4DAB-8BD6-B44248A46CC9}"/>
              </a:ext>
            </a:extLst>
          </p:cNvPr>
          <p:cNvCxnSpPr>
            <a:cxnSpLocks/>
          </p:cNvCxnSpPr>
          <p:nvPr/>
        </p:nvCxnSpPr>
        <p:spPr>
          <a:xfrm>
            <a:off x="595657" y="3975652"/>
            <a:ext cx="0" cy="145273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
        <p:nvSpPr>
          <p:cNvPr id="58" name="Owal 57">
            <a:extLst>
              <a:ext uri="{FF2B5EF4-FFF2-40B4-BE49-F238E27FC236}">
                <a16:creationId xmlns:a16="http://schemas.microsoft.com/office/drawing/2014/main" id="{85F332BF-0775-43BE-B4BE-2AC7F7A3EC91}"/>
              </a:ext>
            </a:extLst>
          </p:cNvPr>
          <p:cNvSpPr/>
          <p:nvPr/>
        </p:nvSpPr>
        <p:spPr>
          <a:xfrm>
            <a:off x="2647307" y="3390786"/>
            <a:ext cx="130669" cy="394427"/>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pole tekstowe 59">
            <a:extLst>
              <a:ext uri="{FF2B5EF4-FFF2-40B4-BE49-F238E27FC236}">
                <a16:creationId xmlns:a16="http://schemas.microsoft.com/office/drawing/2014/main" id="{6C444C85-104F-4E24-8D7C-3D12E31E018B}"/>
              </a:ext>
            </a:extLst>
          </p:cNvPr>
          <p:cNvSpPr txBox="1"/>
          <p:nvPr/>
        </p:nvSpPr>
        <p:spPr>
          <a:xfrm>
            <a:off x="710311" y="4112099"/>
            <a:ext cx="1445870" cy="1015663"/>
          </a:xfrm>
          <a:prstGeom prst="rect">
            <a:avLst/>
          </a:prstGeom>
          <a:noFill/>
        </p:spPr>
        <p:txBody>
          <a:bodyPr wrap="square" rtlCol="0">
            <a:spAutoFit/>
          </a:bodyPr>
          <a:lstStyle/>
          <a:p>
            <a:r>
              <a:rPr lang="en-US" sz="1200" dirty="0" err="1"/>
              <a:t>Hasofer</a:t>
            </a:r>
            <a:r>
              <a:rPr lang="en-US" sz="1200" dirty="0"/>
              <a:t> and Lind proposed a method for calculation of the </a:t>
            </a:r>
            <a:r>
              <a:rPr lang="en-US" sz="1200" b="1" dirty="0"/>
              <a:t>first-order reliability index</a:t>
            </a:r>
            <a:endParaRPr lang="en-GB" sz="1200" b="1" dirty="0"/>
          </a:p>
        </p:txBody>
      </p:sp>
      <p:cxnSp>
        <p:nvCxnSpPr>
          <p:cNvPr id="62" name="Łącznik prosty 61">
            <a:extLst>
              <a:ext uri="{FF2B5EF4-FFF2-40B4-BE49-F238E27FC236}">
                <a16:creationId xmlns:a16="http://schemas.microsoft.com/office/drawing/2014/main" id="{302DA112-3BCD-4850-A0DA-8B94ADABDE7C}"/>
              </a:ext>
            </a:extLst>
          </p:cNvPr>
          <p:cNvCxnSpPr>
            <a:cxnSpLocks/>
          </p:cNvCxnSpPr>
          <p:nvPr/>
        </p:nvCxnSpPr>
        <p:spPr>
          <a:xfrm flipV="1">
            <a:off x="2721075" y="3418973"/>
            <a:ext cx="1310" cy="553333"/>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63" name="Łącznik prosty 62">
            <a:extLst>
              <a:ext uri="{FF2B5EF4-FFF2-40B4-BE49-F238E27FC236}">
                <a16:creationId xmlns:a16="http://schemas.microsoft.com/office/drawing/2014/main" id="{B8C137AC-CA92-4091-9120-B4A3F3F50BA8}"/>
              </a:ext>
            </a:extLst>
          </p:cNvPr>
          <p:cNvCxnSpPr>
            <a:cxnSpLocks/>
          </p:cNvCxnSpPr>
          <p:nvPr/>
        </p:nvCxnSpPr>
        <p:spPr>
          <a:xfrm flipH="1">
            <a:off x="2283902" y="3972306"/>
            <a:ext cx="437684"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66" name="Łącznik prosty 65">
            <a:extLst>
              <a:ext uri="{FF2B5EF4-FFF2-40B4-BE49-F238E27FC236}">
                <a16:creationId xmlns:a16="http://schemas.microsoft.com/office/drawing/2014/main" id="{337B6E43-A510-4ACF-9506-EC2A07ECAFA2}"/>
              </a:ext>
            </a:extLst>
          </p:cNvPr>
          <p:cNvCxnSpPr>
            <a:cxnSpLocks/>
          </p:cNvCxnSpPr>
          <p:nvPr/>
        </p:nvCxnSpPr>
        <p:spPr>
          <a:xfrm>
            <a:off x="2284701" y="3967235"/>
            <a:ext cx="0" cy="318518"/>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69" name="Łącznik prosty 68">
            <a:extLst>
              <a:ext uri="{FF2B5EF4-FFF2-40B4-BE49-F238E27FC236}">
                <a16:creationId xmlns:a16="http://schemas.microsoft.com/office/drawing/2014/main" id="{EEDAE497-FF50-4C6A-BE3E-0D20B5A6748F}"/>
              </a:ext>
            </a:extLst>
          </p:cNvPr>
          <p:cNvCxnSpPr>
            <a:cxnSpLocks/>
          </p:cNvCxnSpPr>
          <p:nvPr/>
        </p:nvCxnSpPr>
        <p:spPr>
          <a:xfrm flipH="1">
            <a:off x="2026578" y="4285753"/>
            <a:ext cx="257324"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
        <p:nvSpPr>
          <p:cNvPr id="71" name="pole tekstowe 70">
            <a:extLst>
              <a:ext uri="{FF2B5EF4-FFF2-40B4-BE49-F238E27FC236}">
                <a16:creationId xmlns:a16="http://schemas.microsoft.com/office/drawing/2014/main" id="{32F52588-BA34-4D99-9DE0-18F81BC93FD6}"/>
              </a:ext>
            </a:extLst>
          </p:cNvPr>
          <p:cNvSpPr txBox="1"/>
          <p:nvPr/>
        </p:nvSpPr>
        <p:spPr>
          <a:xfrm>
            <a:off x="1754846" y="616621"/>
            <a:ext cx="2656422" cy="830997"/>
          </a:xfrm>
          <a:prstGeom prst="rect">
            <a:avLst/>
          </a:prstGeom>
          <a:noFill/>
        </p:spPr>
        <p:txBody>
          <a:bodyPr wrap="square" rtlCol="0">
            <a:spAutoFit/>
          </a:bodyPr>
          <a:lstStyle/>
          <a:p>
            <a:r>
              <a:rPr lang="pl-PL" sz="1200" dirty="0"/>
              <a:t>S</a:t>
            </a:r>
            <a:r>
              <a:rPr lang="en-US" sz="1200" dirty="0" err="1"/>
              <a:t>tudies</a:t>
            </a:r>
            <a:r>
              <a:rPr lang="en-US" sz="1200" dirty="0"/>
              <a:t> on </a:t>
            </a:r>
            <a:r>
              <a:rPr lang="en-US" sz="1200" b="1" dirty="0"/>
              <a:t>natural variabilities </a:t>
            </a:r>
            <a:r>
              <a:rPr lang="pl-PL" sz="1200" b="1" dirty="0"/>
              <a:t>of </a:t>
            </a:r>
            <a:r>
              <a:rPr lang="en-US" sz="1200" b="1" dirty="0"/>
              <a:t>soil</a:t>
            </a:r>
            <a:r>
              <a:rPr lang="pl-PL" sz="1200" b="1" dirty="0"/>
              <a:t> </a:t>
            </a:r>
            <a:r>
              <a:rPr lang="pl-PL" sz="1200" b="1" dirty="0" err="1"/>
              <a:t>parameters</a:t>
            </a:r>
            <a:r>
              <a:rPr lang="en-US" sz="1200" b="1" dirty="0"/>
              <a:t> </a:t>
            </a:r>
            <a:r>
              <a:rPr lang="pl-PL" sz="1200" b="1" dirty="0"/>
              <a:t>are continued by many researche</a:t>
            </a:r>
            <a:r>
              <a:rPr lang="en-US" sz="1200" b="1" dirty="0"/>
              <a:t>r</a:t>
            </a:r>
            <a:r>
              <a:rPr lang="pl-PL" sz="1200" b="1" dirty="0"/>
              <a:t>s. </a:t>
            </a:r>
            <a:r>
              <a:rPr lang="pl-PL" sz="1200" dirty="0"/>
              <a:t>Different probability distribution functions </a:t>
            </a:r>
            <a:r>
              <a:rPr lang="en-US" sz="1200" dirty="0"/>
              <a:t>were</a:t>
            </a:r>
            <a:r>
              <a:rPr lang="pl-PL" sz="1200" dirty="0"/>
              <a:t> investig</a:t>
            </a:r>
            <a:r>
              <a:rPr lang="en-US" sz="1200" dirty="0"/>
              <a:t>a</a:t>
            </a:r>
            <a:r>
              <a:rPr lang="pl-PL" sz="1200" dirty="0"/>
              <a:t>ted</a:t>
            </a:r>
            <a:endParaRPr lang="en-GB" sz="1200" b="1" dirty="0"/>
          </a:p>
        </p:txBody>
      </p:sp>
      <p:sp>
        <p:nvSpPr>
          <p:cNvPr id="73" name="Owal 72">
            <a:extLst>
              <a:ext uri="{FF2B5EF4-FFF2-40B4-BE49-F238E27FC236}">
                <a16:creationId xmlns:a16="http://schemas.microsoft.com/office/drawing/2014/main" id="{7105EA2C-418D-476F-A771-42DF5B7C42E8}"/>
              </a:ext>
            </a:extLst>
          </p:cNvPr>
          <p:cNvSpPr/>
          <p:nvPr/>
        </p:nvSpPr>
        <p:spPr>
          <a:xfrm>
            <a:off x="2812343" y="3389313"/>
            <a:ext cx="130669" cy="394427"/>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4" name="Łącznik prosty 73">
            <a:extLst>
              <a:ext uri="{FF2B5EF4-FFF2-40B4-BE49-F238E27FC236}">
                <a16:creationId xmlns:a16="http://schemas.microsoft.com/office/drawing/2014/main" id="{D10A5387-B70C-46B2-8975-852E1F3C2E1A}"/>
              </a:ext>
            </a:extLst>
          </p:cNvPr>
          <p:cNvCxnSpPr>
            <a:cxnSpLocks/>
          </p:cNvCxnSpPr>
          <p:nvPr/>
        </p:nvCxnSpPr>
        <p:spPr>
          <a:xfrm>
            <a:off x="2878987" y="2967335"/>
            <a:ext cx="0" cy="454984"/>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76" name="Łącznik prosty 75">
            <a:extLst>
              <a:ext uri="{FF2B5EF4-FFF2-40B4-BE49-F238E27FC236}">
                <a16:creationId xmlns:a16="http://schemas.microsoft.com/office/drawing/2014/main" id="{A657A238-FE02-4333-A3CA-7DD701802401}"/>
              </a:ext>
            </a:extLst>
          </p:cNvPr>
          <p:cNvCxnSpPr>
            <a:cxnSpLocks/>
          </p:cNvCxnSpPr>
          <p:nvPr/>
        </p:nvCxnSpPr>
        <p:spPr>
          <a:xfrm flipH="1">
            <a:off x="2457373" y="2967335"/>
            <a:ext cx="437684"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77" name="Łącznik prosty 76">
            <a:extLst>
              <a:ext uri="{FF2B5EF4-FFF2-40B4-BE49-F238E27FC236}">
                <a16:creationId xmlns:a16="http://schemas.microsoft.com/office/drawing/2014/main" id="{B7B8DCD1-299C-4919-9388-10BD83CFA598}"/>
              </a:ext>
            </a:extLst>
          </p:cNvPr>
          <p:cNvCxnSpPr>
            <a:cxnSpLocks/>
          </p:cNvCxnSpPr>
          <p:nvPr/>
        </p:nvCxnSpPr>
        <p:spPr>
          <a:xfrm>
            <a:off x="2457373" y="1406268"/>
            <a:ext cx="0" cy="1561067"/>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
        <p:nvSpPr>
          <p:cNvPr id="79" name="Owal 78">
            <a:extLst>
              <a:ext uri="{FF2B5EF4-FFF2-40B4-BE49-F238E27FC236}">
                <a16:creationId xmlns:a16="http://schemas.microsoft.com/office/drawing/2014/main" id="{974CC690-3F34-46CE-8B02-B61C8DDBDD9C}"/>
              </a:ext>
            </a:extLst>
          </p:cNvPr>
          <p:cNvSpPr/>
          <p:nvPr/>
        </p:nvSpPr>
        <p:spPr>
          <a:xfrm>
            <a:off x="3312647" y="3394132"/>
            <a:ext cx="130669" cy="394427"/>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0" name="Łącznik prosty 79">
            <a:extLst>
              <a:ext uri="{FF2B5EF4-FFF2-40B4-BE49-F238E27FC236}">
                <a16:creationId xmlns:a16="http://schemas.microsoft.com/office/drawing/2014/main" id="{E4172C00-A81D-44E3-8722-ABB8434F8A04}"/>
              </a:ext>
            </a:extLst>
          </p:cNvPr>
          <p:cNvCxnSpPr>
            <a:cxnSpLocks/>
          </p:cNvCxnSpPr>
          <p:nvPr/>
        </p:nvCxnSpPr>
        <p:spPr>
          <a:xfrm flipV="1">
            <a:off x="3379291" y="3427138"/>
            <a:ext cx="0" cy="600198"/>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
        <p:nvSpPr>
          <p:cNvPr id="82" name="pole tekstowe 81">
            <a:extLst>
              <a:ext uri="{FF2B5EF4-FFF2-40B4-BE49-F238E27FC236}">
                <a16:creationId xmlns:a16="http://schemas.microsoft.com/office/drawing/2014/main" id="{C7B800DE-6C32-4417-B95D-AF2F26AE0877}"/>
              </a:ext>
            </a:extLst>
          </p:cNvPr>
          <p:cNvSpPr txBox="1"/>
          <p:nvPr/>
        </p:nvSpPr>
        <p:spPr>
          <a:xfrm>
            <a:off x="3057722" y="5378454"/>
            <a:ext cx="3539621" cy="1384995"/>
          </a:xfrm>
          <a:prstGeom prst="rect">
            <a:avLst/>
          </a:prstGeom>
          <a:noFill/>
        </p:spPr>
        <p:txBody>
          <a:bodyPr wrap="square" rtlCol="0">
            <a:spAutoFit/>
          </a:bodyPr>
          <a:lstStyle/>
          <a:p>
            <a:r>
              <a:rPr lang="en-US" sz="1200" dirty="0"/>
              <a:t>Many applications of probability theory appeared, i.e., short-term and long-term designs of soil slope, evaluation of the different sources of uncertainty in slope stability problems, investigation on how reliable is the factor of safety in foundation engineering, estimation of the probability of liquefaction for a given design earthquake magnitude and acceleration</a:t>
            </a:r>
            <a:endParaRPr lang="en-GB" sz="1200" b="1" dirty="0"/>
          </a:p>
        </p:txBody>
      </p:sp>
      <p:cxnSp>
        <p:nvCxnSpPr>
          <p:cNvPr id="85" name="Łącznik prosty 84">
            <a:extLst>
              <a:ext uri="{FF2B5EF4-FFF2-40B4-BE49-F238E27FC236}">
                <a16:creationId xmlns:a16="http://schemas.microsoft.com/office/drawing/2014/main" id="{C5EC9215-D443-440C-8F96-8561DFCA3A42}"/>
              </a:ext>
            </a:extLst>
          </p:cNvPr>
          <p:cNvCxnSpPr>
            <a:cxnSpLocks/>
          </p:cNvCxnSpPr>
          <p:nvPr/>
        </p:nvCxnSpPr>
        <p:spPr>
          <a:xfrm flipH="1">
            <a:off x="2353586" y="4032133"/>
            <a:ext cx="1026812" cy="8835"/>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87" name="Łącznik prosty 86">
            <a:extLst>
              <a:ext uri="{FF2B5EF4-FFF2-40B4-BE49-F238E27FC236}">
                <a16:creationId xmlns:a16="http://schemas.microsoft.com/office/drawing/2014/main" id="{7BE24DF8-16F5-4DAE-A2D6-A4B6A8D69E24}"/>
              </a:ext>
            </a:extLst>
          </p:cNvPr>
          <p:cNvCxnSpPr>
            <a:cxnSpLocks/>
          </p:cNvCxnSpPr>
          <p:nvPr/>
        </p:nvCxnSpPr>
        <p:spPr>
          <a:xfrm>
            <a:off x="2353586" y="4036550"/>
            <a:ext cx="0" cy="1286848"/>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89" name="Łącznik prosty 88">
            <a:extLst>
              <a:ext uri="{FF2B5EF4-FFF2-40B4-BE49-F238E27FC236}">
                <a16:creationId xmlns:a16="http://schemas.microsoft.com/office/drawing/2014/main" id="{92CA99CE-1CCA-44D2-86B6-B9CB8F2FE408}"/>
              </a:ext>
            </a:extLst>
          </p:cNvPr>
          <p:cNvCxnSpPr>
            <a:cxnSpLocks/>
          </p:cNvCxnSpPr>
          <p:nvPr/>
        </p:nvCxnSpPr>
        <p:spPr>
          <a:xfrm flipH="1">
            <a:off x="2353586" y="5309792"/>
            <a:ext cx="1026812" cy="8835"/>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90" name="Łącznik prosty 89">
            <a:extLst>
              <a:ext uri="{FF2B5EF4-FFF2-40B4-BE49-F238E27FC236}">
                <a16:creationId xmlns:a16="http://schemas.microsoft.com/office/drawing/2014/main" id="{A5095497-D736-416E-8C16-1EDF11D917E2}"/>
              </a:ext>
            </a:extLst>
          </p:cNvPr>
          <p:cNvCxnSpPr>
            <a:cxnSpLocks/>
          </p:cNvCxnSpPr>
          <p:nvPr/>
        </p:nvCxnSpPr>
        <p:spPr>
          <a:xfrm flipV="1">
            <a:off x="3377981" y="5309792"/>
            <a:ext cx="0" cy="140473"/>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
        <p:nvSpPr>
          <p:cNvPr id="92" name="pole tekstowe 91">
            <a:extLst>
              <a:ext uri="{FF2B5EF4-FFF2-40B4-BE49-F238E27FC236}">
                <a16:creationId xmlns:a16="http://schemas.microsoft.com/office/drawing/2014/main" id="{3247BA0F-C878-43FB-B98E-2B9371A5DED8}"/>
              </a:ext>
            </a:extLst>
          </p:cNvPr>
          <p:cNvSpPr txBox="1"/>
          <p:nvPr/>
        </p:nvSpPr>
        <p:spPr>
          <a:xfrm>
            <a:off x="2428549" y="4127829"/>
            <a:ext cx="1325216" cy="1015663"/>
          </a:xfrm>
          <a:prstGeom prst="rect">
            <a:avLst/>
          </a:prstGeom>
          <a:noFill/>
        </p:spPr>
        <p:txBody>
          <a:bodyPr wrap="square" rtlCol="0">
            <a:spAutoFit/>
          </a:bodyPr>
          <a:lstStyle/>
          <a:p>
            <a:r>
              <a:rPr lang="en-US" sz="1200" dirty="0"/>
              <a:t>First geotechnical applications of the </a:t>
            </a:r>
            <a:r>
              <a:rPr lang="en-US" sz="1200" b="1" dirty="0"/>
              <a:t>stochastic finite element method </a:t>
            </a:r>
            <a:r>
              <a:rPr lang="en-US" sz="1200" dirty="0"/>
              <a:t>appeared</a:t>
            </a:r>
            <a:endParaRPr lang="en-GB" sz="1200" dirty="0"/>
          </a:p>
        </p:txBody>
      </p:sp>
      <p:sp>
        <p:nvSpPr>
          <p:cNvPr id="94" name="Owal 93">
            <a:extLst>
              <a:ext uri="{FF2B5EF4-FFF2-40B4-BE49-F238E27FC236}">
                <a16:creationId xmlns:a16="http://schemas.microsoft.com/office/drawing/2014/main" id="{9FDE22AA-67DC-466B-AF1A-C378D0F4264D}"/>
              </a:ext>
            </a:extLst>
          </p:cNvPr>
          <p:cNvSpPr/>
          <p:nvPr/>
        </p:nvSpPr>
        <p:spPr>
          <a:xfrm>
            <a:off x="3854661" y="3389313"/>
            <a:ext cx="130669" cy="394427"/>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5" name="Łącznik prosty 94">
            <a:extLst>
              <a:ext uri="{FF2B5EF4-FFF2-40B4-BE49-F238E27FC236}">
                <a16:creationId xmlns:a16="http://schemas.microsoft.com/office/drawing/2014/main" id="{CFBBA47F-46D9-426F-A037-FD33BCE9A36A}"/>
              </a:ext>
            </a:extLst>
          </p:cNvPr>
          <p:cNvCxnSpPr>
            <a:cxnSpLocks/>
          </p:cNvCxnSpPr>
          <p:nvPr/>
        </p:nvCxnSpPr>
        <p:spPr>
          <a:xfrm flipV="1">
            <a:off x="3921305" y="3422319"/>
            <a:ext cx="0" cy="605017"/>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99" name="Łącznik prosty 98">
            <a:extLst>
              <a:ext uri="{FF2B5EF4-FFF2-40B4-BE49-F238E27FC236}">
                <a16:creationId xmlns:a16="http://schemas.microsoft.com/office/drawing/2014/main" id="{749DBDD9-C068-4511-8E2B-BFBB42C49313}"/>
              </a:ext>
            </a:extLst>
          </p:cNvPr>
          <p:cNvCxnSpPr>
            <a:cxnSpLocks/>
          </p:cNvCxnSpPr>
          <p:nvPr/>
        </p:nvCxnSpPr>
        <p:spPr>
          <a:xfrm flipH="1">
            <a:off x="3566160" y="4021825"/>
            <a:ext cx="355709" cy="2734"/>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02" name="Łącznik prosty 101">
            <a:extLst>
              <a:ext uri="{FF2B5EF4-FFF2-40B4-BE49-F238E27FC236}">
                <a16:creationId xmlns:a16="http://schemas.microsoft.com/office/drawing/2014/main" id="{0E04A265-F04F-4C7F-90BD-622B8EAD036F}"/>
              </a:ext>
            </a:extLst>
          </p:cNvPr>
          <p:cNvCxnSpPr>
            <a:cxnSpLocks/>
          </p:cNvCxnSpPr>
          <p:nvPr/>
        </p:nvCxnSpPr>
        <p:spPr>
          <a:xfrm flipV="1">
            <a:off x="3563496" y="4021825"/>
            <a:ext cx="0" cy="115306"/>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
        <p:nvSpPr>
          <p:cNvPr id="104" name="Owal 103">
            <a:extLst>
              <a:ext uri="{FF2B5EF4-FFF2-40B4-BE49-F238E27FC236}">
                <a16:creationId xmlns:a16="http://schemas.microsoft.com/office/drawing/2014/main" id="{DAD93449-B50B-4589-95E1-EFEEBF1A9133}"/>
              </a:ext>
            </a:extLst>
          </p:cNvPr>
          <p:cNvSpPr/>
          <p:nvPr/>
        </p:nvSpPr>
        <p:spPr>
          <a:xfrm>
            <a:off x="3586942" y="3386754"/>
            <a:ext cx="130669" cy="394427"/>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05" name="Łącznik prosty 104">
            <a:extLst>
              <a:ext uri="{FF2B5EF4-FFF2-40B4-BE49-F238E27FC236}">
                <a16:creationId xmlns:a16="http://schemas.microsoft.com/office/drawing/2014/main" id="{DD9B409E-A8DF-45C3-A863-BE467F28F9A1}"/>
              </a:ext>
            </a:extLst>
          </p:cNvPr>
          <p:cNvCxnSpPr>
            <a:cxnSpLocks/>
          </p:cNvCxnSpPr>
          <p:nvPr/>
        </p:nvCxnSpPr>
        <p:spPr>
          <a:xfrm>
            <a:off x="3653586" y="3184708"/>
            <a:ext cx="0" cy="235052"/>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
        <p:nvSpPr>
          <p:cNvPr id="106" name="Owal 105">
            <a:extLst>
              <a:ext uri="{FF2B5EF4-FFF2-40B4-BE49-F238E27FC236}">
                <a16:creationId xmlns:a16="http://schemas.microsoft.com/office/drawing/2014/main" id="{867B6B5A-CF37-4E93-B9FC-309B092BF8E7}"/>
              </a:ext>
            </a:extLst>
          </p:cNvPr>
          <p:cNvSpPr/>
          <p:nvPr/>
        </p:nvSpPr>
        <p:spPr>
          <a:xfrm>
            <a:off x="3694406" y="3396146"/>
            <a:ext cx="130669" cy="394427"/>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07" name="Łącznik prosty 106">
            <a:extLst>
              <a:ext uri="{FF2B5EF4-FFF2-40B4-BE49-F238E27FC236}">
                <a16:creationId xmlns:a16="http://schemas.microsoft.com/office/drawing/2014/main" id="{D164725D-6823-4195-B018-9F2D910B0EC7}"/>
              </a:ext>
            </a:extLst>
          </p:cNvPr>
          <p:cNvCxnSpPr>
            <a:cxnSpLocks/>
          </p:cNvCxnSpPr>
          <p:nvPr/>
        </p:nvCxnSpPr>
        <p:spPr>
          <a:xfrm>
            <a:off x="3737572" y="2762701"/>
            <a:ext cx="0" cy="698944"/>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
        <p:nvSpPr>
          <p:cNvPr id="108" name="pole tekstowe 107">
            <a:extLst>
              <a:ext uri="{FF2B5EF4-FFF2-40B4-BE49-F238E27FC236}">
                <a16:creationId xmlns:a16="http://schemas.microsoft.com/office/drawing/2014/main" id="{F9FFA7D6-5CA5-4CB2-97EC-7C6B2F8AA99E}"/>
              </a:ext>
            </a:extLst>
          </p:cNvPr>
          <p:cNvSpPr txBox="1"/>
          <p:nvPr/>
        </p:nvSpPr>
        <p:spPr>
          <a:xfrm>
            <a:off x="2509201" y="1519689"/>
            <a:ext cx="1891847" cy="461665"/>
          </a:xfrm>
          <a:prstGeom prst="rect">
            <a:avLst/>
          </a:prstGeom>
          <a:noFill/>
        </p:spPr>
        <p:txBody>
          <a:bodyPr wrap="square" rtlCol="0">
            <a:spAutoFit/>
          </a:bodyPr>
          <a:lstStyle/>
          <a:p>
            <a:r>
              <a:rPr lang="en-US" sz="1200" dirty="0" err="1"/>
              <a:t>Vanmarcke</a:t>
            </a:r>
            <a:r>
              <a:rPr lang="en-US" sz="1200" dirty="0"/>
              <a:t> </a:t>
            </a:r>
            <a:r>
              <a:rPr lang="pl-PL" sz="1200" dirty="0"/>
              <a:t>propose</a:t>
            </a:r>
            <a:r>
              <a:rPr lang="en-US" sz="1200" dirty="0"/>
              <a:t>d </a:t>
            </a:r>
            <a:r>
              <a:rPr lang="en-US" sz="1200" b="1" dirty="0"/>
              <a:t>spatial averaging concept</a:t>
            </a:r>
            <a:endParaRPr lang="en-GB" sz="1200" b="1" dirty="0"/>
          </a:p>
        </p:txBody>
      </p:sp>
      <p:cxnSp>
        <p:nvCxnSpPr>
          <p:cNvPr id="110" name="Łącznik prosty 109">
            <a:extLst>
              <a:ext uri="{FF2B5EF4-FFF2-40B4-BE49-F238E27FC236}">
                <a16:creationId xmlns:a16="http://schemas.microsoft.com/office/drawing/2014/main" id="{E3EE7EAB-5EC7-45C2-97CF-A9D25D807ACF}"/>
              </a:ext>
            </a:extLst>
          </p:cNvPr>
          <p:cNvCxnSpPr>
            <a:cxnSpLocks/>
          </p:cNvCxnSpPr>
          <p:nvPr/>
        </p:nvCxnSpPr>
        <p:spPr>
          <a:xfrm flipH="1">
            <a:off x="3013340" y="3196411"/>
            <a:ext cx="642970" cy="2352"/>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15" name="Łącznik prosty 114">
            <a:extLst>
              <a:ext uri="{FF2B5EF4-FFF2-40B4-BE49-F238E27FC236}">
                <a16:creationId xmlns:a16="http://schemas.microsoft.com/office/drawing/2014/main" id="{D306A25B-6E26-46EE-BB31-7338C266ECFB}"/>
              </a:ext>
            </a:extLst>
          </p:cNvPr>
          <p:cNvCxnSpPr>
            <a:cxnSpLocks/>
          </p:cNvCxnSpPr>
          <p:nvPr/>
        </p:nvCxnSpPr>
        <p:spPr>
          <a:xfrm flipH="1">
            <a:off x="3007329" y="2890299"/>
            <a:ext cx="6011" cy="304528"/>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17" name="Łącznik prosty 116">
            <a:extLst>
              <a:ext uri="{FF2B5EF4-FFF2-40B4-BE49-F238E27FC236}">
                <a16:creationId xmlns:a16="http://schemas.microsoft.com/office/drawing/2014/main" id="{F712505C-0CF2-4714-880F-458FA20FCE88}"/>
              </a:ext>
            </a:extLst>
          </p:cNvPr>
          <p:cNvCxnSpPr>
            <a:cxnSpLocks/>
          </p:cNvCxnSpPr>
          <p:nvPr/>
        </p:nvCxnSpPr>
        <p:spPr>
          <a:xfrm flipH="1">
            <a:off x="2712641" y="2890299"/>
            <a:ext cx="294688"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19" name="Łącznik prosty 118">
            <a:extLst>
              <a:ext uri="{FF2B5EF4-FFF2-40B4-BE49-F238E27FC236}">
                <a16:creationId xmlns:a16="http://schemas.microsoft.com/office/drawing/2014/main" id="{618CADD7-168C-45F4-85EB-D6A6A4607CE2}"/>
              </a:ext>
            </a:extLst>
          </p:cNvPr>
          <p:cNvCxnSpPr>
            <a:cxnSpLocks/>
          </p:cNvCxnSpPr>
          <p:nvPr/>
        </p:nvCxnSpPr>
        <p:spPr>
          <a:xfrm>
            <a:off x="2721075" y="1960952"/>
            <a:ext cx="0" cy="929347"/>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
        <p:nvSpPr>
          <p:cNvPr id="121" name="pole tekstowe 120">
            <a:extLst>
              <a:ext uri="{FF2B5EF4-FFF2-40B4-BE49-F238E27FC236}">
                <a16:creationId xmlns:a16="http://schemas.microsoft.com/office/drawing/2014/main" id="{2460B4F8-3E94-4654-9BAC-97BDE2C6DC80}"/>
              </a:ext>
            </a:extLst>
          </p:cNvPr>
          <p:cNvSpPr txBox="1"/>
          <p:nvPr/>
        </p:nvSpPr>
        <p:spPr>
          <a:xfrm>
            <a:off x="2712641" y="2006810"/>
            <a:ext cx="2209805" cy="830997"/>
          </a:xfrm>
          <a:prstGeom prst="rect">
            <a:avLst/>
          </a:prstGeom>
          <a:noFill/>
        </p:spPr>
        <p:txBody>
          <a:bodyPr wrap="square" rtlCol="0">
            <a:spAutoFit/>
          </a:bodyPr>
          <a:lstStyle/>
          <a:p>
            <a:r>
              <a:rPr lang="en-US" sz="1200" dirty="0" err="1"/>
              <a:t>Rackwitz</a:t>
            </a:r>
            <a:r>
              <a:rPr lang="en-US" sz="1200" dirty="0"/>
              <a:t> and </a:t>
            </a:r>
            <a:r>
              <a:rPr lang="en-US" sz="1200" dirty="0" err="1"/>
              <a:t>Flessler</a:t>
            </a:r>
            <a:r>
              <a:rPr lang="en-US" sz="1200" dirty="0"/>
              <a:t> proposed an algorithm for the calculation of </a:t>
            </a:r>
            <a:r>
              <a:rPr lang="en-US" sz="1200" b="1" dirty="0"/>
              <a:t>structural reliability under combined loadings </a:t>
            </a:r>
            <a:endParaRPr lang="en-GB" sz="1200" b="1" dirty="0"/>
          </a:p>
        </p:txBody>
      </p:sp>
      <p:cxnSp>
        <p:nvCxnSpPr>
          <p:cNvPr id="125" name="Łącznik prosty 124">
            <a:extLst>
              <a:ext uri="{FF2B5EF4-FFF2-40B4-BE49-F238E27FC236}">
                <a16:creationId xmlns:a16="http://schemas.microsoft.com/office/drawing/2014/main" id="{EF4401A5-BC80-40BC-A219-D8B4B5697B6F}"/>
              </a:ext>
            </a:extLst>
          </p:cNvPr>
          <p:cNvCxnSpPr>
            <a:cxnSpLocks/>
          </p:cNvCxnSpPr>
          <p:nvPr/>
        </p:nvCxnSpPr>
        <p:spPr>
          <a:xfrm>
            <a:off x="3785965" y="2871043"/>
            <a:ext cx="0" cy="607245"/>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27" name="Łącznik prosty 126">
            <a:extLst>
              <a:ext uri="{FF2B5EF4-FFF2-40B4-BE49-F238E27FC236}">
                <a16:creationId xmlns:a16="http://schemas.microsoft.com/office/drawing/2014/main" id="{7B13355E-DB69-406A-B99B-EE497AF5149E}"/>
              </a:ext>
            </a:extLst>
          </p:cNvPr>
          <p:cNvCxnSpPr>
            <a:cxnSpLocks/>
          </p:cNvCxnSpPr>
          <p:nvPr/>
        </p:nvCxnSpPr>
        <p:spPr>
          <a:xfrm flipH="1">
            <a:off x="3785965" y="2859546"/>
            <a:ext cx="1098640" cy="6316"/>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31" name="Łącznik prosty 130">
            <a:extLst>
              <a:ext uri="{FF2B5EF4-FFF2-40B4-BE49-F238E27FC236}">
                <a16:creationId xmlns:a16="http://schemas.microsoft.com/office/drawing/2014/main" id="{62009D18-1F3B-40DE-A2D9-44A72A6CA0DC}"/>
              </a:ext>
            </a:extLst>
          </p:cNvPr>
          <p:cNvCxnSpPr>
            <a:cxnSpLocks/>
          </p:cNvCxnSpPr>
          <p:nvPr/>
        </p:nvCxnSpPr>
        <p:spPr>
          <a:xfrm>
            <a:off x="4884605" y="1960952"/>
            <a:ext cx="0" cy="898594"/>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
        <p:nvSpPr>
          <p:cNvPr id="132" name="pole tekstowe 131">
            <a:extLst>
              <a:ext uri="{FF2B5EF4-FFF2-40B4-BE49-F238E27FC236}">
                <a16:creationId xmlns:a16="http://schemas.microsoft.com/office/drawing/2014/main" id="{60C373FC-8411-498F-B030-A51D02E81AF9}"/>
              </a:ext>
            </a:extLst>
          </p:cNvPr>
          <p:cNvSpPr txBox="1"/>
          <p:nvPr/>
        </p:nvSpPr>
        <p:spPr>
          <a:xfrm>
            <a:off x="4397491" y="605121"/>
            <a:ext cx="1744001" cy="1384995"/>
          </a:xfrm>
          <a:prstGeom prst="rect">
            <a:avLst/>
          </a:prstGeom>
          <a:noFill/>
        </p:spPr>
        <p:txBody>
          <a:bodyPr wrap="square" rtlCol="0">
            <a:spAutoFit/>
          </a:bodyPr>
          <a:lstStyle/>
          <a:p>
            <a:r>
              <a:rPr lang="en-US" sz="1200" dirty="0"/>
              <a:t>Recognition of the potential of </a:t>
            </a:r>
            <a:r>
              <a:rPr lang="en-US" sz="1200" b="1" dirty="0"/>
              <a:t>uncertainty updating through Bayes’ theorem</a:t>
            </a:r>
            <a:r>
              <a:rPr lang="en-US" sz="1200" dirty="0"/>
              <a:t> by Tan</a:t>
            </a:r>
            <a:r>
              <a:rPr lang="pl-PL" sz="1200" dirty="0"/>
              <a:t>g</a:t>
            </a:r>
            <a:r>
              <a:rPr lang="en-US" sz="1200" dirty="0"/>
              <a:t> and researchers at the Norwegian Geotechnical Institute (1970')</a:t>
            </a:r>
            <a:endParaRPr lang="en-GB" sz="1200" b="1" dirty="0"/>
          </a:p>
        </p:txBody>
      </p:sp>
      <p:sp>
        <p:nvSpPr>
          <p:cNvPr id="86" name="Owal 85">
            <a:extLst>
              <a:ext uri="{FF2B5EF4-FFF2-40B4-BE49-F238E27FC236}">
                <a16:creationId xmlns:a16="http://schemas.microsoft.com/office/drawing/2014/main" id="{ABB597FE-66C8-4655-A9D4-B422845B18C3}"/>
              </a:ext>
            </a:extLst>
          </p:cNvPr>
          <p:cNvSpPr/>
          <p:nvPr/>
        </p:nvSpPr>
        <p:spPr>
          <a:xfrm>
            <a:off x="4240212" y="3371834"/>
            <a:ext cx="130669" cy="394427"/>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8" name="Łącznik prosty 87">
            <a:extLst>
              <a:ext uri="{FF2B5EF4-FFF2-40B4-BE49-F238E27FC236}">
                <a16:creationId xmlns:a16="http://schemas.microsoft.com/office/drawing/2014/main" id="{1D09F0A8-2FF6-426D-BF9A-19C4C47A5B0C}"/>
              </a:ext>
            </a:extLst>
          </p:cNvPr>
          <p:cNvCxnSpPr>
            <a:cxnSpLocks/>
          </p:cNvCxnSpPr>
          <p:nvPr/>
        </p:nvCxnSpPr>
        <p:spPr>
          <a:xfrm flipV="1">
            <a:off x="4293704" y="3404840"/>
            <a:ext cx="13152" cy="502142"/>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
        <p:nvSpPr>
          <p:cNvPr id="96" name="pole tekstowe 95">
            <a:extLst>
              <a:ext uri="{FF2B5EF4-FFF2-40B4-BE49-F238E27FC236}">
                <a16:creationId xmlns:a16="http://schemas.microsoft.com/office/drawing/2014/main" id="{05C0F481-E581-490F-A0D5-F60A4EED242E}"/>
              </a:ext>
            </a:extLst>
          </p:cNvPr>
          <p:cNvSpPr txBox="1"/>
          <p:nvPr/>
        </p:nvSpPr>
        <p:spPr>
          <a:xfrm>
            <a:off x="6110325" y="459658"/>
            <a:ext cx="2319152" cy="646331"/>
          </a:xfrm>
          <a:prstGeom prst="rect">
            <a:avLst/>
          </a:prstGeom>
          <a:noFill/>
        </p:spPr>
        <p:txBody>
          <a:bodyPr wrap="square" rtlCol="0">
            <a:spAutoFit/>
          </a:bodyPr>
          <a:lstStyle/>
          <a:p>
            <a:r>
              <a:rPr lang="en-US" sz="1200" dirty="0"/>
              <a:t>Applications of probabilistic methods to practice by Duncan &amp; Huston and Vick &amp; </a:t>
            </a:r>
            <a:r>
              <a:rPr lang="en-US" sz="1200" dirty="0" err="1"/>
              <a:t>Bromwell</a:t>
            </a:r>
            <a:endParaRPr lang="en-GB" sz="1200" b="1" dirty="0"/>
          </a:p>
        </p:txBody>
      </p:sp>
      <p:sp>
        <p:nvSpPr>
          <p:cNvPr id="97" name="pole tekstowe 96">
            <a:extLst>
              <a:ext uri="{FF2B5EF4-FFF2-40B4-BE49-F238E27FC236}">
                <a16:creationId xmlns:a16="http://schemas.microsoft.com/office/drawing/2014/main" id="{36E5169C-61F0-438B-B52C-50AE2378BA2F}"/>
              </a:ext>
            </a:extLst>
          </p:cNvPr>
          <p:cNvSpPr txBox="1"/>
          <p:nvPr/>
        </p:nvSpPr>
        <p:spPr>
          <a:xfrm>
            <a:off x="3768501" y="4129968"/>
            <a:ext cx="2075727" cy="1200329"/>
          </a:xfrm>
          <a:prstGeom prst="rect">
            <a:avLst/>
          </a:prstGeom>
          <a:noFill/>
        </p:spPr>
        <p:txBody>
          <a:bodyPr wrap="square" rtlCol="0">
            <a:spAutoFit/>
          </a:bodyPr>
          <a:lstStyle/>
          <a:p>
            <a:r>
              <a:rPr lang="en-US" sz="1200" dirty="0"/>
              <a:t>Many researchers contributed to reliability and risk analysis of slope stability, dam safety, bridge abutments, drilling platforms, offshore structures and their foundations</a:t>
            </a:r>
            <a:endParaRPr lang="en-GB" sz="1200" b="1" dirty="0"/>
          </a:p>
        </p:txBody>
      </p:sp>
      <p:cxnSp>
        <p:nvCxnSpPr>
          <p:cNvPr id="98" name="Łącznik prosty 97">
            <a:extLst>
              <a:ext uri="{FF2B5EF4-FFF2-40B4-BE49-F238E27FC236}">
                <a16:creationId xmlns:a16="http://schemas.microsoft.com/office/drawing/2014/main" id="{17268DD6-3FD5-42EA-9AFD-80979853CBFC}"/>
              </a:ext>
            </a:extLst>
          </p:cNvPr>
          <p:cNvCxnSpPr>
            <a:cxnSpLocks/>
          </p:cNvCxnSpPr>
          <p:nvPr/>
        </p:nvCxnSpPr>
        <p:spPr>
          <a:xfrm flipH="1" flipV="1">
            <a:off x="4122425" y="3906982"/>
            <a:ext cx="177855" cy="8025"/>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00" name="Łącznik prosty 99">
            <a:extLst>
              <a:ext uri="{FF2B5EF4-FFF2-40B4-BE49-F238E27FC236}">
                <a16:creationId xmlns:a16="http://schemas.microsoft.com/office/drawing/2014/main" id="{E38CA8A4-45A5-4701-819B-AF85A945A2B3}"/>
              </a:ext>
            </a:extLst>
          </p:cNvPr>
          <p:cNvCxnSpPr>
            <a:cxnSpLocks/>
          </p:cNvCxnSpPr>
          <p:nvPr/>
        </p:nvCxnSpPr>
        <p:spPr>
          <a:xfrm flipV="1">
            <a:off x="4122425" y="3906982"/>
            <a:ext cx="0" cy="219512"/>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01" name="Łącznik prosty 100">
            <a:extLst>
              <a:ext uri="{FF2B5EF4-FFF2-40B4-BE49-F238E27FC236}">
                <a16:creationId xmlns:a16="http://schemas.microsoft.com/office/drawing/2014/main" id="{BF3D79E9-C11A-4012-BA6A-463C17F4257B}"/>
              </a:ext>
            </a:extLst>
          </p:cNvPr>
          <p:cNvCxnSpPr>
            <a:cxnSpLocks/>
          </p:cNvCxnSpPr>
          <p:nvPr/>
        </p:nvCxnSpPr>
        <p:spPr>
          <a:xfrm flipH="1">
            <a:off x="3768732" y="4129771"/>
            <a:ext cx="355709" cy="2734"/>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03" name="Łącznik prosty 102">
            <a:extLst>
              <a:ext uri="{FF2B5EF4-FFF2-40B4-BE49-F238E27FC236}">
                <a16:creationId xmlns:a16="http://schemas.microsoft.com/office/drawing/2014/main" id="{69E76A3B-628F-4364-BB2E-3EB0BDB1A7ED}"/>
              </a:ext>
            </a:extLst>
          </p:cNvPr>
          <p:cNvCxnSpPr>
            <a:cxnSpLocks/>
          </p:cNvCxnSpPr>
          <p:nvPr/>
        </p:nvCxnSpPr>
        <p:spPr>
          <a:xfrm>
            <a:off x="3779597" y="4137131"/>
            <a:ext cx="2996" cy="120118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11" name="Łącznik prosty 110">
            <a:extLst>
              <a:ext uri="{FF2B5EF4-FFF2-40B4-BE49-F238E27FC236}">
                <a16:creationId xmlns:a16="http://schemas.microsoft.com/office/drawing/2014/main" id="{E2766773-76F0-4381-8156-BEA73121D0C5}"/>
              </a:ext>
            </a:extLst>
          </p:cNvPr>
          <p:cNvCxnSpPr>
            <a:cxnSpLocks/>
          </p:cNvCxnSpPr>
          <p:nvPr/>
        </p:nvCxnSpPr>
        <p:spPr>
          <a:xfrm flipH="1">
            <a:off x="3785965" y="5336308"/>
            <a:ext cx="2891926" cy="2734"/>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13" name="Łącznik prosty 112">
            <a:extLst>
              <a:ext uri="{FF2B5EF4-FFF2-40B4-BE49-F238E27FC236}">
                <a16:creationId xmlns:a16="http://schemas.microsoft.com/office/drawing/2014/main" id="{6F6C7D35-2925-44C8-9C05-50CC5C7B190F}"/>
              </a:ext>
            </a:extLst>
          </p:cNvPr>
          <p:cNvCxnSpPr>
            <a:cxnSpLocks/>
          </p:cNvCxnSpPr>
          <p:nvPr/>
        </p:nvCxnSpPr>
        <p:spPr>
          <a:xfrm flipV="1">
            <a:off x="6677891" y="5336308"/>
            <a:ext cx="0" cy="113957"/>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
        <p:nvSpPr>
          <p:cNvPr id="116" name="Owal 115">
            <a:extLst>
              <a:ext uri="{FF2B5EF4-FFF2-40B4-BE49-F238E27FC236}">
                <a16:creationId xmlns:a16="http://schemas.microsoft.com/office/drawing/2014/main" id="{B2121A5B-349A-489B-9EF8-6307524FA511}"/>
              </a:ext>
            </a:extLst>
          </p:cNvPr>
          <p:cNvSpPr/>
          <p:nvPr/>
        </p:nvSpPr>
        <p:spPr>
          <a:xfrm>
            <a:off x="4793281" y="3394639"/>
            <a:ext cx="130669" cy="394427"/>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18" name="Łącznik prosty 117">
            <a:extLst>
              <a:ext uri="{FF2B5EF4-FFF2-40B4-BE49-F238E27FC236}">
                <a16:creationId xmlns:a16="http://schemas.microsoft.com/office/drawing/2014/main" id="{551C0CCD-39C7-4A93-9FA3-131A2B04231E}"/>
              </a:ext>
            </a:extLst>
          </p:cNvPr>
          <p:cNvCxnSpPr>
            <a:cxnSpLocks/>
          </p:cNvCxnSpPr>
          <p:nvPr/>
        </p:nvCxnSpPr>
        <p:spPr>
          <a:xfrm flipV="1">
            <a:off x="4849463" y="3498430"/>
            <a:ext cx="8835" cy="677586"/>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
        <p:nvSpPr>
          <p:cNvPr id="123" name="Owal 122">
            <a:extLst>
              <a:ext uri="{FF2B5EF4-FFF2-40B4-BE49-F238E27FC236}">
                <a16:creationId xmlns:a16="http://schemas.microsoft.com/office/drawing/2014/main" id="{6AE53407-CFD1-490C-AC40-83FCA78BE6C2}"/>
              </a:ext>
            </a:extLst>
          </p:cNvPr>
          <p:cNvSpPr/>
          <p:nvPr/>
        </p:nvSpPr>
        <p:spPr>
          <a:xfrm>
            <a:off x="5126006" y="3396146"/>
            <a:ext cx="130669" cy="394427"/>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24" name="Łącznik prosty 123">
            <a:extLst>
              <a:ext uri="{FF2B5EF4-FFF2-40B4-BE49-F238E27FC236}">
                <a16:creationId xmlns:a16="http://schemas.microsoft.com/office/drawing/2014/main" id="{2342568A-635D-4573-88B0-CA3647188DFD}"/>
              </a:ext>
            </a:extLst>
          </p:cNvPr>
          <p:cNvCxnSpPr>
            <a:cxnSpLocks/>
          </p:cNvCxnSpPr>
          <p:nvPr/>
        </p:nvCxnSpPr>
        <p:spPr>
          <a:xfrm>
            <a:off x="5192650" y="3194100"/>
            <a:ext cx="0" cy="235052"/>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26" name="Łącznik prosty 125">
            <a:extLst>
              <a:ext uri="{FF2B5EF4-FFF2-40B4-BE49-F238E27FC236}">
                <a16:creationId xmlns:a16="http://schemas.microsoft.com/office/drawing/2014/main" id="{D3602AB3-E239-4136-849B-931FE3C35EB0}"/>
              </a:ext>
            </a:extLst>
          </p:cNvPr>
          <p:cNvCxnSpPr>
            <a:cxnSpLocks/>
          </p:cNvCxnSpPr>
          <p:nvPr/>
        </p:nvCxnSpPr>
        <p:spPr>
          <a:xfrm flipH="1" flipV="1">
            <a:off x="4994475" y="3201985"/>
            <a:ext cx="203738" cy="733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28" name="Łącznik prosty 127">
            <a:extLst>
              <a:ext uri="{FF2B5EF4-FFF2-40B4-BE49-F238E27FC236}">
                <a16:creationId xmlns:a16="http://schemas.microsoft.com/office/drawing/2014/main" id="{66FBAAFA-6F6A-47AE-856E-F5DB7F293AB8}"/>
              </a:ext>
            </a:extLst>
          </p:cNvPr>
          <p:cNvCxnSpPr>
            <a:cxnSpLocks/>
          </p:cNvCxnSpPr>
          <p:nvPr/>
        </p:nvCxnSpPr>
        <p:spPr>
          <a:xfrm>
            <a:off x="4994475" y="2044753"/>
            <a:ext cx="0" cy="1167245"/>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29" name="Łącznik prosty 128">
            <a:extLst>
              <a:ext uri="{FF2B5EF4-FFF2-40B4-BE49-F238E27FC236}">
                <a16:creationId xmlns:a16="http://schemas.microsoft.com/office/drawing/2014/main" id="{74E00A7F-75A1-43DC-91D9-3A342F32613B}"/>
              </a:ext>
            </a:extLst>
          </p:cNvPr>
          <p:cNvCxnSpPr>
            <a:cxnSpLocks/>
          </p:cNvCxnSpPr>
          <p:nvPr/>
        </p:nvCxnSpPr>
        <p:spPr>
          <a:xfrm flipH="1">
            <a:off x="4994475" y="2048055"/>
            <a:ext cx="1209831" cy="2044"/>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30" name="Łącznik prosty 129">
            <a:extLst>
              <a:ext uri="{FF2B5EF4-FFF2-40B4-BE49-F238E27FC236}">
                <a16:creationId xmlns:a16="http://schemas.microsoft.com/office/drawing/2014/main" id="{A88E0F37-EB38-42D0-9313-8A4B400DD8FD}"/>
              </a:ext>
            </a:extLst>
          </p:cNvPr>
          <p:cNvCxnSpPr>
            <a:cxnSpLocks/>
          </p:cNvCxnSpPr>
          <p:nvPr/>
        </p:nvCxnSpPr>
        <p:spPr>
          <a:xfrm flipH="1">
            <a:off x="6199868" y="1095197"/>
            <a:ext cx="4438" cy="949556"/>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
        <p:nvSpPr>
          <p:cNvPr id="133" name="pole tekstowe 132">
            <a:extLst>
              <a:ext uri="{FF2B5EF4-FFF2-40B4-BE49-F238E27FC236}">
                <a16:creationId xmlns:a16="http://schemas.microsoft.com/office/drawing/2014/main" id="{874B4E04-11C7-45FF-9754-DDB2AAF37DD6}"/>
              </a:ext>
            </a:extLst>
          </p:cNvPr>
          <p:cNvSpPr txBox="1"/>
          <p:nvPr/>
        </p:nvSpPr>
        <p:spPr>
          <a:xfrm>
            <a:off x="5001866" y="2036725"/>
            <a:ext cx="1470850" cy="1015663"/>
          </a:xfrm>
          <a:prstGeom prst="rect">
            <a:avLst/>
          </a:prstGeom>
          <a:noFill/>
        </p:spPr>
        <p:txBody>
          <a:bodyPr wrap="square" rtlCol="0">
            <a:spAutoFit/>
          </a:bodyPr>
          <a:lstStyle/>
          <a:p>
            <a:r>
              <a:rPr lang="en-US" sz="1200" dirty="0"/>
              <a:t>NGI significantly contributed to reliability and risk analysis for offshore structures (1990')</a:t>
            </a:r>
            <a:endParaRPr lang="en-GB" sz="1200" b="1" dirty="0"/>
          </a:p>
        </p:txBody>
      </p:sp>
      <p:sp>
        <p:nvSpPr>
          <p:cNvPr id="136" name="Owal 135">
            <a:extLst>
              <a:ext uri="{FF2B5EF4-FFF2-40B4-BE49-F238E27FC236}">
                <a16:creationId xmlns:a16="http://schemas.microsoft.com/office/drawing/2014/main" id="{9B52877E-19FE-4531-B121-B587C24AE0B0}"/>
              </a:ext>
            </a:extLst>
          </p:cNvPr>
          <p:cNvSpPr/>
          <p:nvPr/>
        </p:nvSpPr>
        <p:spPr>
          <a:xfrm>
            <a:off x="5888979" y="3386754"/>
            <a:ext cx="130669" cy="394427"/>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37" name="Łącznik prosty 136">
            <a:extLst>
              <a:ext uri="{FF2B5EF4-FFF2-40B4-BE49-F238E27FC236}">
                <a16:creationId xmlns:a16="http://schemas.microsoft.com/office/drawing/2014/main" id="{D15879F2-6946-4C4B-B01A-E904E72D9F46}"/>
              </a:ext>
            </a:extLst>
          </p:cNvPr>
          <p:cNvCxnSpPr>
            <a:cxnSpLocks/>
          </p:cNvCxnSpPr>
          <p:nvPr/>
        </p:nvCxnSpPr>
        <p:spPr>
          <a:xfrm>
            <a:off x="5955623" y="3038736"/>
            <a:ext cx="0" cy="381024"/>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
        <p:nvSpPr>
          <p:cNvPr id="138" name="pole tekstowe 137">
            <a:extLst>
              <a:ext uri="{FF2B5EF4-FFF2-40B4-BE49-F238E27FC236}">
                <a16:creationId xmlns:a16="http://schemas.microsoft.com/office/drawing/2014/main" id="{884879C9-800B-4B8F-BCB7-190A31C2EBEF}"/>
              </a:ext>
            </a:extLst>
          </p:cNvPr>
          <p:cNvSpPr txBox="1"/>
          <p:nvPr/>
        </p:nvSpPr>
        <p:spPr>
          <a:xfrm>
            <a:off x="5795650" y="4492353"/>
            <a:ext cx="1837433" cy="830997"/>
          </a:xfrm>
          <a:prstGeom prst="rect">
            <a:avLst/>
          </a:prstGeom>
          <a:noFill/>
        </p:spPr>
        <p:txBody>
          <a:bodyPr wrap="square" rtlCol="0">
            <a:spAutoFit/>
          </a:bodyPr>
          <a:lstStyle/>
          <a:p>
            <a:r>
              <a:rPr lang="en-US" sz="1200" dirty="0"/>
              <a:t>Low and Tang </a:t>
            </a:r>
            <a:r>
              <a:rPr lang="en-US" sz="1200"/>
              <a:t>provided </a:t>
            </a:r>
            <a:r>
              <a:rPr lang="en-US" sz="1200" b="1"/>
              <a:t>spreadsheet </a:t>
            </a:r>
            <a:r>
              <a:rPr lang="en-US" sz="1200" b="1" dirty="0"/>
              <a:t>solutions</a:t>
            </a:r>
            <a:r>
              <a:rPr lang="en-US" sz="1200" dirty="0"/>
              <a:t> to implement the first-order </a:t>
            </a:r>
            <a:r>
              <a:rPr lang="en-US" sz="1200"/>
              <a:t>reliability method</a:t>
            </a:r>
            <a:endParaRPr lang="en-GB" sz="1200" b="1" dirty="0"/>
          </a:p>
        </p:txBody>
      </p:sp>
      <p:sp>
        <p:nvSpPr>
          <p:cNvPr id="140" name="Owal 139">
            <a:extLst>
              <a:ext uri="{FF2B5EF4-FFF2-40B4-BE49-F238E27FC236}">
                <a16:creationId xmlns:a16="http://schemas.microsoft.com/office/drawing/2014/main" id="{CF8EF9AA-AC06-4003-A440-CBB4A52EB933}"/>
              </a:ext>
            </a:extLst>
          </p:cNvPr>
          <p:cNvSpPr/>
          <p:nvPr/>
        </p:nvSpPr>
        <p:spPr>
          <a:xfrm>
            <a:off x="6443829" y="3394132"/>
            <a:ext cx="130669" cy="394427"/>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1" name="Łącznik prosty 140">
            <a:extLst>
              <a:ext uri="{FF2B5EF4-FFF2-40B4-BE49-F238E27FC236}">
                <a16:creationId xmlns:a16="http://schemas.microsoft.com/office/drawing/2014/main" id="{96FE9D22-926E-4416-93B9-E36A479EF61F}"/>
              </a:ext>
            </a:extLst>
          </p:cNvPr>
          <p:cNvCxnSpPr>
            <a:cxnSpLocks/>
          </p:cNvCxnSpPr>
          <p:nvPr/>
        </p:nvCxnSpPr>
        <p:spPr>
          <a:xfrm flipV="1">
            <a:off x="6510473" y="3427138"/>
            <a:ext cx="0" cy="479844"/>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42" name="Łącznik prosty 141">
            <a:extLst>
              <a:ext uri="{FF2B5EF4-FFF2-40B4-BE49-F238E27FC236}">
                <a16:creationId xmlns:a16="http://schemas.microsoft.com/office/drawing/2014/main" id="{960E7C9E-8B78-4146-9658-DDF9CB13F81E}"/>
              </a:ext>
            </a:extLst>
          </p:cNvPr>
          <p:cNvCxnSpPr>
            <a:cxnSpLocks/>
          </p:cNvCxnSpPr>
          <p:nvPr/>
        </p:nvCxnSpPr>
        <p:spPr>
          <a:xfrm flipH="1">
            <a:off x="5888979" y="3906982"/>
            <a:ext cx="621494"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43" name="Łącznik prosty 142">
            <a:extLst>
              <a:ext uri="{FF2B5EF4-FFF2-40B4-BE49-F238E27FC236}">
                <a16:creationId xmlns:a16="http://schemas.microsoft.com/office/drawing/2014/main" id="{38BCD287-992E-4C5F-85CE-ACE3A61F47F7}"/>
              </a:ext>
            </a:extLst>
          </p:cNvPr>
          <p:cNvCxnSpPr>
            <a:cxnSpLocks/>
          </p:cNvCxnSpPr>
          <p:nvPr/>
        </p:nvCxnSpPr>
        <p:spPr>
          <a:xfrm>
            <a:off x="5888979" y="3901928"/>
            <a:ext cx="0" cy="65353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
        <p:nvSpPr>
          <p:cNvPr id="147" name="pole tekstowe 146">
            <a:extLst>
              <a:ext uri="{FF2B5EF4-FFF2-40B4-BE49-F238E27FC236}">
                <a16:creationId xmlns:a16="http://schemas.microsoft.com/office/drawing/2014/main" id="{0D234784-8442-40DD-86ED-5C45DE11D121}"/>
              </a:ext>
            </a:extLst>
          </p:cNvPr>
          <p:cNvSpPr txBox="1"/>
          <p:nvPr/>
        </p:nvSpPr>
        <p:spPr>
          <a:xfrm>
            <a:off x="5887507" y="3919510"/>
            <a:ext cx="2615612" cy="646331"/>
          </a:xfrm>
          <a:prstGeom prst="rect">
            <a:avLst/>
          </a:prstGeom>
          <a:noFill/>
        </p:spPr>
        <p:txBody>
          <a:bodyPr wrap="square" rtlCol="0">
            <a:spAutoFit/>
          </a:bodyPr>
          <a:lstStyle/>
          <a:p>
            <a:r>
              <a:rPr lang="pl-PL" sz="1200" dirty="0" err="1"/>
              <a:t>Increase</a:t>
            </a:r>
            <a:r>
              <a:rPr lang="pl-PL" sz="1200" dirty="0"/>
              <a:t> in </a:t>
            </a:r>
            <a:r>
              <a:rPr lang="pl-PL" sz="1200" dirty="0" err="1"/>
              <a:t>popularity</a:t>
            </a:r>
            <a:r>
              <a:rPr lang="pl-PL" sz="1200" dirty="0"/>
              <a:t> of e</a:t>
            </a:r>
            <a:r>
              <a:rPr lang="en-US" sz="1200" dirty="0" err="1"/>
              <a:t>xperimental</a:t>
            </a:r>
            <a:r>
              <a:rPr lang="en-US" sz="1200" dirty="0"/>
              <a:t> investigations of </a:t>
            </a:r>
            <a:r>
              <a:rPr lang="en-US" sz="1200" b="1" dirty="0"/>
              <a:t>spatial variability </a:t>
            </a:r>
            <a:r>
              <a:rPr lang="en-US" sz="1200" dirty="0"/>
              <a:t>by analyzing </a:t>
            </a:r>
            <a:r>
              <a:rPr lang="pl-PL" sz="1200" dirty="0" err="1"/>
              <a:t>CPTs</a:t>
            </a:r>
            <a:endParaRPr lang="en-GB" sz="1200" b="1" dirty="0"/>
          </a:p>
        </p:txBody>
      </p:sp>
      <p:sp>
        <p:nvSpPr>
          <p:cNvPr id="145" name="Owal 144">
            <a:extLst>
              <a:ext uri="{FF2B5EF4-FFF2-40B4-BE49-F238E27FC236}">
                <a16:creationId xmlns:a16="http://schemas.microsoft.com/office/drawing/2014/main" id="{BBB3F6FF-AA54-4B0D-BCB3-24449728A4FD}"/>
              </a:ext>
            </a:extLst>
          </p:cNvPr>
          <p:cNvSpPr/>
          <p:nvPr/>
        </p:nvSpPr>
        <p:spPr>
          <a:xfrm>
            <a:off x="6654032" y="3394078"/>
            <a:ext cx="130669" cy="394427"/>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8" name="Łącznik prosty 147">
            <a:extLst>
              <a:ext uri="{FF2B5EF4-FFF2-40B4-BE49-F238E27FC236}">
                <a16:creationId xmlns:a16="http://schemas.microsoft.com/office/drawing/2014/main" id="{4E264BB0-80C8-40EE-BF22-78413A021429}"/>
              </a:ext>
            </a:extLst>
          </p:cNvPr>
          <p:cNvCxnSpPr>
            <a:cxnSpLocks/>
          </p:cNvCxnSpPr>
          <p:nvPr/>
        </p:nvCxnSpPr>
        <p:spPr>
          <a:xfrm flipV="1">
            <a:off x="6720676" y="3427084"/>
            <a:ext cx="0" cy="528055"/>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49" name="Łącznik prosty 148">
            <a:extLst>
              <a:ext uri="{FF2B5EF4-FFF2-40B4-BE49-F238E27FC236}">
                <a16:creationId xmlns:a16="http://schemas.microsoft.com/office/drawing/2014/main" id="{DC967A80-8F96-45A8-98D1-9B7A1F823218}"/>
              </a:ext>
            </a:extLst>
          </p:cNvPr>
          <p:cNvCxnSpPr>
            <a:cxnSpLocks/>
          </p:cNvCxnSpPr>
          <p:nvPr/>
        </p:nvCxnSpPr>
        <p:spPr>
          <a:xfrm flipH="1" flipV="1">
            <a:off x="6546747" y="3343701"/>
            <a:ext cx="334766" cy="1222"/>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50" name="Łącznik prosty 149">
            <a:extLst>
              <a:ext uri="{FF2B5EF4-FFF2-40B4-BE49-F238E27FC236}">
                <a16:creationId xmlns:a16="http://schemas.microsoft.com/office/drawing/2014/main" id="{9E2D74C0-EC0D-42EC-957D-F0AE3D8A97BE}"/>
              </a:ext>
            </a:extLst>
          </p:cNvPr>
          <p:cNvCxnSpPr>
            <a:cxnSpLocks/>
          </p:cNvCxnSpPr>
          <p:nvPr/>
        </p:nvCxnSpPr>
        <p:spPr>
          <a:xfrm flipH="1">
            <a:off x="6540909" y="2022227"/>
            <a:ext cx="5838" cy="1321474"/>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
        <p:nvSpPr>
          <p:cNvPr id="151" name="pole tekstowe 150">
            <a:extLst>
              <a:ext uri="{FF2B5EF4-FFF2-40B4-BE49-F238E27FC236}">
                <a16:creationId xmlns:a16="http://schemas.microsoft.com/office/drawing/2014/main" id="{DB40E5C0-2ACC-48EE-AA95-283A6D4EA746}"/>
              </a:ext>
            </a:extLst>
          </p:cNvPr>
          <p:cNvSpPr txBox="1"/>
          <p:nvPr/>
        </p:nvSpPr>
        <p:spPr>
          <a:xfrm>
            <a:off x="8694295" y="1120891"/>
            <a:ext cx="2003081" cy="830997"/>
          </a:xfrm>
          <a:prstGeom prst="rect">
            <a:avLst/>
          </a:prstGeom>
          <a:noFill/>
        </p:spPr>
        <p:txBody>
          <a:bodyPr wrap="square" rtlCol="0">
            <a:spAutoFit/>
          </a:bodyPr>
          <a:lstStyle/>
          <a:p>
            <a:r>
              <a:rPr lang="en-US" sz="1200" b="1" dirty="0"/>
              <a:t>RFEM</a:t>
            </a:r>
            <a:r>
              <a:rPr lang="en-US" sz="1200" dirty="0"/>
              <a:t> found many applications, i.e., bearing capacity, slope stability, foundations settlement</a:t>
            </a:r>
            <a:endParaRPr lang="en-GB" sz="1200" b="1" dirty="0"/>
          </a:p>
        </p:txBody>
      </p:sp>
      <p:sp>
        <p:nvSpPr>
          <p:cNvPr id="153" name="pole tekstowe 152">
            <a:extLst>
              <a:ext uri="{FF2B5EF4-FFF2-40B4-BE49-F238E27FC236}">
                <a16:creationId xmlns:a16="http://schemas.microsoft.com/office/drawing/2014/main" id="{409F162F-075A-4057-9C1B-35A668D38143}"/>
              </a:ext>
            </a:extLst>
          </p:cNvPr>
          <p:cNvSpPr txBox="1"/>
          <p:nvPr/>
        </p:nvSpPr>
        <p:spPr>
          <a:xfrm>
            <a:off x="8408974" y="114227"/>
            <a:ext cx="2356671" cy="1015663"/>
          </a:xfrm>
          <a:prstGeom prst="rect">
            <a:avLst/>
          </a:prstGeom>
          <a:noFill/>
        </p:spPr>
        <p:txBody>
          <a:bodyPr wrap="square" rtlCol="0">
            <a:spAutoFit/>
          </a:bodyPr>
          <a:lstStyle/>
          <a:p>
            <a:r>
              <a:rPr lang="en-US" sz="1200" b="1" dirty="0"/>
              <a:t>Bayesian methods </a:t>
            </a:r>
            <a:r>
              <a:rPr lang="en-US" sz="1200" dirty="0"/>
              <a:t>found many applications, i.e., soil liquefaction potential assessment, reliability of the design of pile foundations, embankment constructions</a:t>
            </a:r>
            <a:endParaRPr lang="en-GB" sz="1200" b="1" dirty="0"/>
          </a:p>
        </p:txBody>
      </p:sp>
      <p:sp>
        <p:nvSpPr>
          <p:cNvPr id="155" name="Owal 154">
            <a:extLst>
              <a:ext uri="{FF2B5EF4-FFF2-40B4-BE49-F238E27FC236}">
                <a16:creationId xmlns:a16="http://schemas.microsoft.com/office/drawing/2014/main" id="{07B961AD-B349-4975-8085-53A4CD6DD389}"/>
              </a:ext>
            </a:extLst>
          </p:cNvPr>
          <p:cNvSpPr/>
          <p:nvPr/>
        </p:nvSpPr>
        <p:spPr>
          <a:xfrm>
            <a:off x="7107569" y="3387985"/>
            <a:ext cx="130669" cy="394427"/>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56" name="Łącznik prosty 155">
            <a:extLst>
              <a:ext uri="{FF2B5EF4-FFF2-40B4-BE49-F238E27FC236}">
                <a16:creationId xmlns:a16="http://schemas.microsoft.com/office/drawing/2014/main" id="{685D8F71-FD8F-47C4-B1E7-8949464FC7ED}"/>
              </a:ext>
            </a:extLst>
          </p:cNvPr>
          <p:cNvCxnSpPr>
            <a:cxnSpLocks/>
          </p:cNvCxnSpPr>
          <p:nvPr/>
        </p:nvCxnSpPr>
        <p:spPr>
          <a:xfrm>
            <a:off x="7170431" y="3330473"/>
            <a:ext cx="0" cy="112561"/>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57" name="Łącznik prosty 156">
            <a:extLst>
              <a:ext uri="{FF2B5EF4-FFF2-40B4-BE49-F238E27FC236}">
                <a16:creationId xmlns:a16="http://schemas.microsoft.com/office/drawing/2014/main" id="{932853DA-E5B6-4238-BC69-F316D21C3176}"/>
              </a:ext>
            </a:extLst>
          </p:cNvPr>
          <p:cNvCxnSpPr>
            <a:cxnSpLocks/>
          </p:cNvCxnSpPr>
          <p:nvPr/>
        </p:nvCxnSpPr>
        <p:spPr>
          <a:xfrm flipH="1">
            <a:off x="7170431" y="3338241"/>
            <a:ext cx="212941"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58" name="Łącznik prosty 157">
            <a:extLst>
              <a:ext uri="{FF2B5EF4-FFF2-40B4-BE49-F238E27FC236}">
                <a16:creationId xmlns:a16="http://schemas.microsoft.com/office/drawing/2014/main" id="{2E48EA35-5BAF-4E66-A248-7C7E2A3CC0A9}"/>
              </a:ext>
            </a:extLst>
          </p:cNvPr>
          <p:cNvCxnSpPr>
            <a:cxnSpLocks/>
          </p:cNvCxnSpPr>
          <p:nvPr/>
        </p:nvCxnSpPr>
        <p:spPr>
          <a:xfrm>
            <a:off x="7383372" y="2846276"/>
            <a:ext cx="0" cy="503701"/>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
        <p:nvSpPr>
          <p:cNvPr id="163" name="Owal 162">
            <a:extLst>
              <a:ext uri="{FF2B5EF4-FFF2-40B4-BE49-F238E27FC236}">
                <a16:creationId xmlns:a16="http://schemas.microsoft.com/office/drawing/2014/main" id="{72254179-4B6E-4A24-ADA9-9DB295B94902}"/>
              </a:ext>
            </a:extLst>
          </p:cNvPr>
          <p:cNvSpPr/>
          <p:nvPr/>
        </p:nvSpPr>
        <p:spPr>
          <a:xfrm>
            <a:off x="8266514" y="3397279"/>
            <a:ext cx="130669" cy="394427"/>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69" name="Łącznik prosty 168">
            <a:extLst>
              <a:ext uri="{FF2B5EF4-FFF2-40B4-BE49-F238E27FC236}">
                <a16:creationId xmlns:a16="http://schemas.microsoft.com/office/drawing/2014/main" id="{7DE7DAE8-E244-4CE9-A856-EA50D1455638}"/>
              </a:ext>
            </a:extLst>
          </p:cNvPr>
          <p:cNvCxnSpPr>
            <a:cxnSpLocks/>
          </p:cNvCxnSpPr>
          <p:nvPr/>
        </p:nvCxnSpPr>
        <p:spPr>
          <a:xfrm>
            <a:off x="8330631" y="3353478"/>
            <a:ext cx="0" cy="88577"/>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71" name="Łącznik prosty 170">
            <a:extLst>
              <a:ext uri="{FF2B5EF4-FFF2-40B4-BE49-F238E27FC236}">
                <a16:creationId xmlns:a16="http://schemas.microsoft.com/office/drawing/2014/main" id="{02742EA3-BA9D-42FF-A7B3-E40D84E7473A}"/>
              </a:ext>
            </a:extLst>
          </p:cNvPr>
          <p:cNvCxnSpPr>
            <a:cxnSpLocks/>
          </p:cNvCxnSpPr>
          <p:nvPr/>
        </p:nvCxnSpPr>
        <p:spPr>
          <a:xfrm flipH="1">
            <a:off x="8121766" y="3354700"/>
            <a:ext cx="209726"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72" name="Łącznik prosty 171">
            <a:extLst>
              <a:ext uri="{FF2B5EF4-FFF2-40B4-BE49-F238E27FC236}">
                <a16:creationId xmlns:a16="http://schemas.microsoft.com/office/drawing/2014/main" id="{B3EEAFDD-4012-4C73-BC88-0B6DB8EE58F1}"/>
              </a:ext>
            </a:extLst>
          </p:cNvPr>
          <p:cNvCxnSpPr>
            <a:cxnSpLocks/>
          </p:cNvCxnSpPr>
          <p:nvPr/>
        </p:nvCxnSpPr>
        <p:spPr>
          <a:xfrm>
            <a:off x="8117333" y="2988607"/>
            <a:ext cx="0" cy="36864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73" name="Łącznik prosty 172">
            <a:extLst>
              <a:ext uri="{FF2B5EF4-FFF2-40B4-BE49-F238E27FC236}">
                <a16:creationId xmlns:a16="http://schemas.microsoft.com/office/drawing/2014/main" id="{AB892FAA-4FBE-4DD9-B34C-DAEBEF7F0BA0}"/>
              </a:ext>
            </a:extLst>
          </p:cNvPr>
          <p:cNvCxnSpPr>
            <a:cxnSpLocks/>
          </p:cNvCxnSpPr>
          <p:nvPr/>
        </p:nvCxnSpPr>
        <p:spPr>
          <a:xfrm flipH="1">
            <a:off x="8116388" y="2988607"/>
            <a:ext cx="625294"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74" name="Łącznik prosty 173">
            <a:extLst>
              <a:ext uri="{FF2B5EF4-FFF2-40B4-BE49-F238E27FC236}">
                <a16:creationId xmlns:a16="http://schemas.microsoft.com/office/drawing/2014/main" id="{801E6B18-8180-4BBF-81CD-F4B907CFE16A}"/>
              </a:ext>
            </a:extLst>
          </p:cNvPr>
          <p:cNvCxnSpPr>
            <a:cxnSpLocks/>
          </p:cNvCxnSpPr>
          <p:nvPr/>
        </p:nvCxnSpPr>
        <p:spPr>
          <a:xfrm>
            <a:off x="8744976" y="1920482"/>
            <a:ext cx="0" cy="1073268"/>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
        <p:nvSpPr>
          <p:cNvPr id="175" name="Owal 174">
            <a:extLst>
              <a:ext uri="{FF2B5EF4-FFF2-40B4-BE49-F238E27FC236}">
                <a16:creationId xmlns:a16="http://schemas.microsoft.com/office/drawing/2014/main" id="{DC7AADD2-C495-45ED-8582-B9A567E92841}"/>
              </a:ext>
            </a:extLst>
          </p:cNvPr>
          <p:cNvSpPr/>
          <p:nvPr/>
        </p:nvSpPr>
        <p:spPr>
          <a:xfrm>
            <a:off x="7803440" y="3396294"/>
            <a:ext cx="130669" cy="394427"/>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76" name="Łącznik prosty 175">
            <a:extLst>
              <a:ext uri="{FF2B5EF4-FFF2-40B4-BE49-F238E27FC236}">
                <a16:creationId xmlns:a16="http://schemas.microsoft.com/office/drawing/2014/main" id="{ED321D41-4E60-4D71-B44E-77088B605C8A}"/>
              </a:ext>
            </a:extLst>
          </p:cNvPr>
          <p:cNvCxnSpPr>
            <a:cxnSpLocks/>
          </p:cNvCxnSpPr>
          <p:nvPr/>
        </p:nvCxnSpPr>
        <p:spPr>
          <a:xfrm>
            <a:off x="7870084" y="2951287"/>
            <a:ext cx="0" cy="478013"/>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77" name="Łącznik prosty 176">
            <a:extLst>
              <a:ext uri="{FF2B5EF4-FFF2-40B4-BE49-F238E27FC236}">
                <a16:creationId xmlns:a16="http://schemas.microsoft.com/office/drawing/2014/main" id="{5B6EA586-424D-4EE1-B800-40229BD17F23}"/>
              </a:ext>
            </a:extLst>
          </p:cNvPr>
          <p:cNvCxnSpPr>
            <a:cxnSpLocks/>
          </p:cNvCxnSpPr>
          <p:nvPr/>
        </p:nvCxnSpPr>
        <p:spPr>
          <a:xfrm flipH="1">
            <a:off x="7870084" y="2939661"/>
            <a:ext cx="731417"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78" name="Łącznik prosty 177">
            <a:extLst>
              <a:ext uri="{FF2B5EF4-FFF2-40B4-BE49-F238E27FC236}">
                <a16:creationId xmlns:a16="http://schemas.microsoft.com/office/drawing/2014/main" id="{F3D38847-9FE4-4521-8960-A38843EBA964}"/>
              </a:ext>
            </a:extLst>
          </p:cNvPr>
          <p:cNvCxnSpPr>
            <a:cxnSpLocks/>
          </p:cNvCxnSpPr>
          <p:nvPr/>
        </p:nvCxnSpPr>
        <p:spPr>
          <a:xfrm>
            <a:off x="8585312" y="1116971"/>
            <a:ext cx="5140" cy="1837997"/>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
        <p:nvSpPr>
          <p:cNvPr id="179" name="pole tekstowe 178">
            <a:extLst>
              <a:ext uri="{FF2B5EF4-FFF2-40B4-BE49-F238E27FC236}">
                <a16:creationId xmlns:a16="http://schemas.microsoft.com/office/drawing/2014/main" id="{98280D05-A18B-4EB2-98CA-A8F1015FA950}"/>
              </a:ext>
            </a:extLst>
          </p:cNvPr>
          <p:cNvSpPr txBox="1"/>
          <p:nvPr/>
        </p:nvSpPr>
        <p:spPr>
          <a:xfrm>
            <a:off x="8802547" y="1917777"/>
            <a:ext cx="2049353" cy="830997"/>
          </a:xfrm>
          <a:prstGeom prst="rect">
            <a:avLst/>
          </a:prstGeom>
          <a:noFill/>
        </p:spPr>
        <p:txBody>
          <a:bodyPr wrap="square" rtlCol="0">
            <a:spAutoFit/>
          </a:bodyPr>
          <a:lstStyle/>
          <a:p>
            <a:r>
              <a:rPr lang="en-US" sz="1200" dirty="0"/>
              <a:t>A lot of attention was attracted by mechanics-based methods for </a:t>
            </a:r>
            <a:r>
              <a:rPr lang="en-US" sz="1200" b="1" dirty="0"/>
              <a:t>quantitative risk assessment of slope failure</a:t>
            </a:r>
            <a:endParaRPr lang="en-GB" sz="1200" b="1" dirty="0"/>
          </a:p>
        </p:txBody>
      </p:sp>
      <p:sp>
        <p:nvSpPr>
          <p:cNvPr id="181" name="pole tekstowe 180">
            <a:extLst>
              <a:ext uri="{FF2B5EF4-FFF2-40B4-BE49-F238E27FC236}">
                <a16:creationId xmlns:a16="http://schemas.microsoft.com/office/drawing/2014/main" id="{4C80F751-9833-40FA-87FB-04DA4EE4BE11}"/>
              </a:ext>
            </a:extLst>
          </p:cNvPr>
          <p:cNvSpPr txBox="1"/>
          <p:nvPr/>
        </p:nvSpPr>
        <p:spPr>
          <a:xfrm>
            <a:off x="9274399" y="3968429"/>
            <a:ext cx="1242863" cy="1754326"/>
          </a:xfrm>
          <a:prstGeom prst="rect">
            <a:avLst/>
          </a:prstGeom>
          <a:noFill/>
        </p:spPr>
        <p:txBody>
          <a:bodyPr wrap="square" rtlCol="0">
            <a:spAutoFit/>
          </a:bodyPr>
          <a:lstStyle/>
          <a:p>
            <a:r>
              <a:rPr lang="en-US" sz="1200" dirty="0"/>
              <a:t>Studies appeared on optimization of site investigation programs and proposition of the optimal location of soil soundings</a:t>
            </a:r>
            <a:endParaRPr lang="en-GB" sz="1200" b="1" dirty="0"/>
          </a:p>
        </p:txBody>
      </p:sp>
      <p:sp>
        <p:nvSpPr>
          <p:cNvPr id="183" name="Owal 182">
            <a:extLst>
              <a:ext uri="{FF2B5EF4-FFF2-40B4-BE49-F238E27FC236}">
                <a16:creationId xmlns:a16="http://schemas.microsoft.com/office/drawing/2014/main" id="{63AEBA9A-E2DE-460E-953B-C6CC52BC3FA6}"/>
              </a:ext>
            </a:extLst>
          </p:cNvPr>
          <p:cNvSpPr/>
          <p:nvPr/>
        </p:nvSpPr>
        <p:spPr>
          <a:xfrm>
            <a:off x="8830178" y="3401339"/>
            <a:ext cx="130669" cy="394427"/>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84" name="Łącznik prosty 183">
            <a:extLst>
              <a:ext uri="{FF2B5EF4-FFF2-40B4-BE49-F238E27FC236}">
                <a16:creationId xmlns:a16="http://schemas.microsoft.com/office/drawing/2014/main" id="{F81B7F94-6B29-4E8B-BC27-F49E98EFB49D}"/>
              </a:ext>
            </a:extLst>
          </p:cNvPr>
          <p:cNvCxnSpPr>
            <a:cxnSpLocks/>
          </p:cNvCxnSpPr>
          <p:nvPr/>
        </p:nvCxnSpPr>
        <p:spPr>
          <a:xfrm>
            <a:off x="8892850" y="2731753"/>
            <a:ext cx="0" cy="655001"/>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
        <p:nvSpPr>
          <p:cNvPr id="186" name="Owal 185">
            <a:extLst>
              <a:ext uri="{FF2B5EF4-FFF2-40B4-BE49-F238E27FC236}">
                <a16:creationId xmlns:a16="http://schemas.microsoft.com/office/drawing/2014/main" id="{68BB16A0-A794-4776-9779-A50E06A7F099}"/>
              </a:ext>
            </a:extLst>
          </p:cNvPr>
          <p:cNvSpPr/>
          <p:nvPr/>
        </p:nvSpPr>
        <p:spPr>
          <a:xfrm>
            <a:off x="9019492" y="3387985"/>
            <a:ext cx="130669" cy="394427"/>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87" name="Łącznik prosty 186">
            <a:extLst>
              <a:ext uri="{FF2B5EF4-FFF2-40B4-BE49-F238E27FC236}">
                <a16:creationId xmlns:a16="http://schemas.microsoft.com/office/drawing/2014/main" id="{778CE4E0-CBE5-420A-94F7-6D34AF9A2FC1}"/>
              </a:ext>
            </a:extLst>
          </p:cNvPr>
          <p:cNvCxnSpPr>
            <a:cxnSpLocks/>
          </p:cNvCxnSpPr>
          <p:nvPr/>
        </p:nvCxnSpPr>
        <p:spPr>
          <a:xfrm flipV="1">
            <a:off x="9084827" y="3420991"/>
            <a:ext cx="1309" cy="480937"/>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88" name="Łącznik prosty 187">
            <a:extLst>
              <a:ext uri="{FF2B5EF4-FFF2-40B4-BE49-F238E27FC236}">
                <a16:creationId xmlns:a16="http://schemas.microsoft.com/office/drawing/2014/main" id="{F0B4B6D0-D717-495E-9C82-238DED20DD9A}"/>
              </a:ext>
            </a:extLst>
          </p:cNvPr>
          <p:cNvCxnSpPr>
            <a:cxnSpLocks/>
          </p:cNvCxnSpPr>
          <p:nvPr/>
        </p:nvCxnSpPr>
        <p:spPr>
          <a:xfrm flipH="1">
            <a:off x="9084826" y="3901928"/>
            <a:ext cx="156841"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89" name="Łącznik prosty 188">
            <a:extLst>
              <a:ext uri="{FF2B5EF4-FFF2-40B4-BE49-F238E27FC236}">
                <a16:creationId xmlns:a16="http://schemas.microsoft.com/office/drawing/2014/main" id="{3E928B3D-D413-4433-B18C-640FB52C916F}"/>
              </a:ext>
            </a:extLst>
          </p:cNvPr>
          <p:cNvCxnSpPr>
            <a:cxnSpLocks/>
          </p:cNvCxnSpPr>
          <p:nvPr/>
        </p:nvCxnSpPr>
        <p:spPr>
          <a:xfrm>
            <a:off x="9241667" y="3901928"/>
            <a:ext cx="3488" cy="1945204"/>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
        <p:nvSpPr>
          <p:cNvPr id="191" name="Owal 190">
            <a:extLst>
              <a:ext uri="{FF2B5EF4-FFF2-40B4-BE49-F238E27FC236}">
                <a16:creationId xmlns:a16="http://schemas.microsoft.com/office/drawing/2014/main" id="{F882A64F-7D32-4481-9C06-5548AE28DD51}"/>
              </a:ext>
            </a:extLst>
          </p:cNvPr>
          <p:cNvSpPr/>
          <p:nvPr/>
        </p:nvSpPr>
        <p:spPr>
          <a:xfrm>
            <a:off x="9731178" y="3383288"/>
            <a:ext cx="130669" cy="394427"/>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92" name="Łącznik prosty 191">
            <a:extLst>
              <a:ext uri="{FF2B5EF4-FFF2-40B4-BE49-F238E27FC236}">
                <a16:creationId xmlns:a16="http://schemas.microsoft.com/office/drawing/2014/main" id="{622BA33B-C4E5-431F-9381-FA247BF55AA2}"/>
              </a:ext>
            </a:extLst>
          </p:cNvPr>
          <p:cNvCxnSpPr>
            <a:cxnSpLocks/>
          </p:cNvCxnSpPr>
          <p:nvPr/>
        </p:nvCxnSpPr>
        <p:spPr>
          <a:xfrm flipV="1">
            <a:off x="9793155" y="3530749"/>
            <a:ext cx="4340" cy="493931"/>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
        <p:nvSpPr>
          <p:cNvPr id="194" name="Owal 193">
            <a:extLst>
              <a:ext uri="{FF2B5EF4-FFF2-40B4-BE49-F238E27FC236}">
                <a16:creationId xmlns:a16="http://schemas.microsoft.com/office/drawing/2014/main" id="{C2623DA0-2C33-4235-A07A-0389AD704511}"/>
              </a:ext>
            </a:extLst>
          </p:cNvPr>
          <p:cNvSpPr/>
          <p:nvPr/>
        </p:nvSpPr>
        <p:spPr>
          <a:xfrm>
            <a:off x="10127522" y="3371546"/>
            <a:ext cx="130669" cy="394427"/>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96" name="Łącznik prosty 195">
            <a:extLst>
              <a:ext uri="{FF2B5EF4-FFF2-40B4-BE49-F238E27FC236}">
                <a16:creationId xmlns:a16="http://schemas.microsoft.com/office/drawing/2014/main" id="{96A6C2AF-50E9-411E-B82F-EBC097D5CF9A}"/>
              </a:ext>
            </a:extLst>
          </p:cNvPr>
          <p:cNvCxnSpPr>
            <a:cxnSpLocks/>
          </p:cNvCxnSpPr>
          <p:nvPr/>
        </p:nvCxnSpPr>
        <p:spPr>
          <a:xfrm>
            <a:off x="10188544" y="3330473"/>
            <a:ext cx="0" cy="112561"/>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97" name="Łącznik prosty 196">
            <a:extLst>
              <a:ext uri="{FF2B5EF4-FFF2-40B4-BE49-F238E27FC236}">
                <a16:creationId xmlns:a16="http://schemas.microsoft.com/office/drawing/2014/main" id="{750A8E38-DA8F-4582-8299-AEDCB1601F26}"/>
              </a:ext>
            </a:extLst>
          </p:cNvPr>
          <p:cNvCxnSpPr>
            <a:cxnSpLocks/>
          </p:cNvCxnSpPr>
          <p:nvPr/>
        </p:nvCxnSpPr>
        <p:spPr>
          <a:xfrm flipH="1" flipV="1">
            <a:off x="10197224" y="3338241"/>
            <a:ext cx="966673" cy="6682"/>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98" name="Łącznik prosty 197">
            <a:extLst>
              <a:ext uri="{FF2B5EF4-FFF2-40B4-BE49-F238E27FC236}">
                <a16:creationId xmlns:a16="http://schemas.microsoft.com/office/drawing/2014/main" id="{71C15F92-411C-435D-AE8F-59FB928D1037}"/>
              </a:ext>
            </a:extLst>
          </p:cNvPr>
          <p:cNvCxnSpPr>
            <a:cxnSpLocks/>
          </p:cNvCxnSpPr>
          <p:nvPr/>
        </p:nvCxnSpPr>
        <p:spPr>
          <a:xfrm>
            <a:off x="11163897" y="3089731"/>
            <a:ext cx="0" cy="255192"/>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
        <p:nvSpPr>
          <p:cNvPr id="200" name="pole tekstowe 199">
            <a:extLst>
              <a:ext uri="{FF2B5EF4-FFF2-40B4-BE49-F238E27FC236}">
                <a16:creationId xmlns:a16="http://schemas.microsoft.com/office/drawing/2014/main" id="{CD31081A-57EB-4DB3-B2A2-7D3D9026DE3F}"/>
              </a:ext>
            </a:extLst>
          </p:cNvPr>
          <p:cNvSpPr txBox="1"/>
          <p:nvPr/>
        </p:nvSpPr>
        <p:spPr>
          <a:xfrm>
            <a:off x="10783956" y="174478"/>
            <a:ext cx="1430359" cy="1384995"/>
          </a:xfrm>
          <a:prstGeom prst="rect">
            <a:avLst/>
          </a:prstGeom>
          <a:noFill/>
        </p:spPr>
        <p:txBody>
          <a:bodyPr wrap="square" rtlCol="0">
            <a:spAutoFit/>
          </a:bodyPr>
          <a:lstStyle/>
          <a:p>
            <a:r>
              <a:rPr lang="en-US" sz="1200" dirty="0"/>
              <a:t>Further usage and development of </a:t>
            </a:r>
            <a:r>
              <a:rPr lang="en-US" sz="1200" b="1" dirty="0"/>
              <a:t>machine learning </a:t>
            </a:r>
            <a:r>
              <a:rPr lang="en-US" sz="1200" dirty="0"/>
              <a:t>approaches in geotechnical reliability and risk analysis appeared</a:t>
            </a:r>
            <a:endParaRPr lang="en-GB" sz="1200" b="1" dirty="0"/>
          </a:p>
        </p:txBody>
      </p:sp>
      <p:sp>
        <p:nvSpPr>
          <p:cNvPr id="201" name="Owal 200">
            <a:extLst>
              <a:ext uri="{FF2B5EF4-FFF2-40B4-BE49-F238E27FC236}">
                <a16:creationId xmlns:a16="http://schemas.microsoft.com/office/drawing/2014/main" id="{E91D8ED6-E059-47B5-AD82-8FB1A67A0FFA}"/>
              </a:ext>
            </a:extLst>
          </p:cNvPr>
          <p:cNvSpPr/>
          <p:nvPr/>
        </p:nvSpPr>
        <p:spPr>
          <a:xfrm>
            <a:off x="9470499" y="3396294"/>
            <a:ext cx="130669" cy="394427"/>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02" name="Łącznik prosty 201">
            <a:extLst>
              <a:ext uri="{FF2B5EF4-FFF2-40B4-BE49-F238E27FC236}">
                <a16:creationId xmlns:a16="http://schemas.microsoft.com/office/drawing/2014/main" id="{1103A0A1-3445-4CF1-8791-2CC977093640}"/>
              </a:ext>
            </a:extLst>
          </p:cNvPr>
          <p:cNvCxnSpPr>
            <a:cxnSpLocks/>
          </p:cNvCxnSpPr>
          <p:nvPr/>
        </p:nvCxnSpPr>
        <p:spPr>
          <a:xfrm>
            <a:off x="9537143" y="2939661"/>
            <a:ext cx="0" cy="489639"/>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204" name="Łącznik prosty 203">
            <a:extLst>
              <a:ext uri="{FF2B5EF4-FFF2-40B4-BE49-F238E27FC236}">
                <a16:creationId xmlns:a16="http://schemas.microsoft.com/office/drawing/2014/main" id="{5A9E6484-49EF-4E49-AA8A-E70A4A388331}"/>
              </a:ext>
            </a:extLst>
          </p:cNvPr>
          <p:cNvCxnSpPr>
            <a:cxnSpLocks/>
          </p:cNvCxnSpPr>
          <p:nvPr/>
        </p:nvCxnSpPr>
        <p:spPr>
          <a:xfrm flipH="1">
            <a:off x="9535833" y="2947665"/>
            <a:ext cx="1316067"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207" name="Łącznik prosty 206">
            <a:extLst>
              <a:ext uri="{FF2B5EF4-FFF2-40B4-BE49-F238E27FC236}">
                <a16:creationId xmlns:a16="http://schemas.microsoft.com/office/drawing/2014/main" id="{05F8A32E-6EFF-435D-BB36-262F1DAE7EE5}"/>
              </a:ext>
            </a:extLst>
          </p:cNvPr>
          <p:cNvCxnSpPr>
            <a:cxnSpLocks/>
          </p:cNvCxnSpPr>
          <p:nvPr/>
        </p:nvCxnSpPr>
        <p:spPr>
          <a:xfrm>
            <a:off x="10840851" y="1501558"/>
            <a:ext cx="2057" cy="1444025"/>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
        <p:nvSpPr>
          <p:cNvPr id="211" name="pole tekstowe 210">
            <a:extLst>
              <a:ext uri="{FF2B5EF4-FFF2-40B4-BE49-F238E27FC236}">
                <a16:creationId xmlns:a16="http://schemas.microsoft.com/office/drawing/2014/main" id="{85B9B570-6A2B-4D6C-B143-188350BEC9D6}"/>
              </a:ext>
            </a:extLst>
          </p:cNvPr>
          <p:cNvSpPr txBox="1"/>
          <p:nvPr/>
        </p:nvSpPr>
        <p:spPr>
          <a:xfrm>
            <a:off x="10862577" y="1554647"/>
            <a:ext cx="1285356" cy="1569660"/>
          </a:xfrm>
          <a:prstGeom prst="rect">
            <a:avLst/>
          </a:prstGeom>
          <a:noFill/>
        </p:spPr>
        <p:txBody>
          <a:bodyPr wrap="square" rtlCol="0">
            <a:spAutoFit/>
          </a:bodyPr>
          <a:lstStyle/>
          <a:p>
            <a:r>
              <a:rPr lang="en-US" sz="1200" b="1" dirty="0"/>
              <a:t>Data-driven methods </a:t>
            </a:r>
            <a:r>
              <a:rPr lang="en-US" sz="1200" dirty="0"/>
              <a:t>attracted a lot of attentions, particularly in the area of </a:t>
            </a:r>
            <a:r>
              <a:rPr lang="en-US" sz="1200" b="1" dirty="0"/>
              <a:t>probabilistic site characterization</a:t>
            </a:r>
            <a:endParaRPr lang="en-GB" sz="1200" b="1" dirty="0"/>
          </a:p>
        </p:txBody>
      </p:sp>
      <p:sp>
        <p:nvSpPr>
          <p:cNvPr id="195" name="Prostokąt 194">
            <a:extLst>
              <a:ext uri="{FF2B5EF4-FFF2-40B4-BE49-F238E27FC236}">
                <a16:creationId xmlns:a16="http://schemas.microsoft.com/office/drawing/2014/main" id="{D3411A0E-F5F1-4DDB-A2AA-BE3874BC6DC8}"/>
              </a:ext>
            </a:extLst>
          </p:cNvPr>
          <p:cNvSpPr/>
          <p:nvPr/>
        </p:nvSpPr>
        <p:spPr>
          <a:xfrm>
            <a:off x="9191028" y="5847132"/>
            <a:ext cx="1232679" cy="726783"/>
          </a:xfrm>
          <a:prstGeom prst="rect">
            <a:avLst/>
          </a:prstGeom>
          <a:solidFill>
            <a:srgbClr val="ECDAA2"/>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9" name="pole tekstowe 198">
            <a:extLst>
              <a:ext uri="{FF2B5EF4-FFF2-40B4-BE49-F238E27FC236}">
                <a16:creationId xmlns:a16="http://schemas.microsoft.com/office/drawing/2014/main" id="{6A51DF1B-3675-4FB8-9BE9-E314AB5843FC}"/>
              </a:ext>
            </a:extLst>
          </p:cNvPr>
          <p:cNvSpPr txBox="1"/>
          <p:nvPr/>
        </p:nvSpPr>
        <p:spPr>
          <a:xfrm>
            <a:off x="9164720" y="5807681"/>
            <a:ext cx="1355840" cy="830997"/>
          </a:xfrm>
          <a:prstGeom prst="rect">
            <a:avLst/>
          </a:prstGeom>
          <a:noFill/>
        </p:spPr>
        <p:txBody>
          <a:bodyPr wrap="square" rtlCol="0">
            <a:spAutoFit/>
          </a:bodyPr>
          <a:lstStyle/>
          <a:p>
            <a:r>
              <a:rPr lang="pl-PL" sz="1200" dirty="0"/>
              <a:t>F</a:t>
            </a:r>
            <a:r>
              <a:rPr lang="en-US" sz="1200" dirty="0" err="1"/>
              <a:t>urther</a:t>
            </a:r>
            <a:r>
              <a:rPr lang="en-US" sz="1200" dirty="0"/>
              <a:t> studies on estimating </a:t>
            </a:r>
            <a:r>
              <a:rPr lang="en-US" sz="1200" b="1" dirty="0"/>
              <a:t>scales of fluctuation </a:t>
            </a:r>
            <a:r>
              <a:rPr lang="en-US" sz="1200" dirty="0"/>
              <a:t>were continued</a:t>
            </a:r>
            <a:endParaRPr lang="en-GB" sz="1200" b="1" dirty="0"/>
          </a:p>
        </p:txBody>
      </p:sp>
      <p:sp>
        <p:nvSpPr>
          <p:cNvPr id="205" name="Prostokąt 204">
            <a:extLst>
              <a:ext uri="{FF2B5EF4-FFF2-40B4-BE49-F238E27FC236}">
                <a16:creationId xmlns:a16="http://schemas.microsoft.com/office/drawing/2014/main" id="{6C44B851-D01F-46FC-B158-E1F2B2DEB9B9}"/>
              </a:ext>
            </a:extLst>
          </p:cNvPr>
          <p:cNvSpPr/>
          <p:nvPr/>
        </p:nvSpPr>
        <p:spPr>
          <a:xfrm>
            <a:off x="7585356" y="4551395"/>
            <a:ext cx="1581068" cy="794642"/>
          </a:xfrm>
          <a:prstGeom prst="rect">
            <a:avLst/>
          </a:prstGeom>
          <a:solidFill>
            <a:schemeClr val="accent2">
              <a:lumMod val="40000"/>
              <a:lumOff val="6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6" name="pole tekstowe 205">
            <a:extLst>
              <a:ext uri="{FF2B5EF4-FFF2-40B4-BE49-F238E27FC236}">
                <a16:creationId xmlns:a16="http://schemas.microsoft.com/office/drawing/2014/main" id="{6DABFED5-F0AB-4FFF-8460-DB8D3D4AD773}"/>
              </a:ext>
            </a:extLst>
          </p:cNvPr>
          <p:cNvSpPr txBox="1"/>
          <p:nvPr/>
        </p:nvSpPr>
        <p:spPr>
          <a:xfrm>
            <a:off x="7538676" y="4556841"/>
            <a:ext cx="1754730" cy="830997"/>
          </a:xfrm>
          <a:prstGeom prst="rect">
            <a:avLst/>
          </a:prstGeom>
          <a:noFill/>
        </p:spPr>
        <p:txBody>
          <a:bodyPr wrap="square" rtlCol="0">
            <a:spAutoFit/>
          </a:bodyPr>
          <a:lstStyle/>
          <a:p>
            <a:r>
              <a:rPr lang="en-US" sz="1200" dirty="0"/>
              <a:t>Ching and Chen develop the </a:t>
            </a:r>
            <a:r>
              <a:rPr lang="en-US" sz="1200" b="1" dirty="0"/>
              <a:t>transitional Markov chain Monte Carlo (TMCMC)</a:t>
            </a:r>
            <a:endParaRPr lang="en-GB" sz="1200" b="1" dirty="0"/>
          </a:p>
        </p:txBody>
      </p:sp>
      <p:sp>
        <p:nvSpPr>
          <p:cNvPr id="209" name="Owal 208">
            <a:extLst>
              <a:ext uri="{FF2B5EF4-FFF2-40B4-BE49-F238E27FC236}">
                <a16:creationId xmlns:a16="http://schemas.microsoft.com/office/drawing/2014/main" id="{38611CBF-6377-4FFE-B0A1-AC93FA5E1AA0}"/>
              </a:ext>
            </a:extLst>
          </p:cNvPr>
          <p:cNvSpPr/>
          <p:nvPr/>
        </p:nvSpPr>
        <p:spPr>
          <a:xfrm>
            <a:off x="7974177" y="3394078"/>
            <a:ext cx="130669" cy="394427"/>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12" name="Łącznik prosty 211">
            <a:extLst>
              <a:ext uri="{FF2B5EF4-FFF2-40B4-BE49-F238E27FC236}">
                <a16:creationId xmlns:a16="http://schemas.microsoft.com/office/drawing/2014/main" id="{C0B9E91A-8E44-4E97-85D3-CF663D9A4C61}"/>
              </a:ext>
            </a:extLst>
          </p:cNvPr>
          <p:cNvCxnSpPr>
            <a:cxnSpLocks/>
          </p:cNvCxnSpPr>
          <p:nvPr/>
        </p:nvCxnSpPr>
        <p:spPr>
          <a:xfrm>
            <a:off x="8033519" y="3794776"/>
            <a:ext cx="0" cy="107152"/>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215" name="Łącznik prosty 214">
            <a:extLst>
              <a:ext uri="{FF2B5EF4-FFF2-40B4-BE49-F238E27FC236}">
                <a16:creationId xmlns:a16="http://schemas.microsoft.com/office/drawing/2014/main" id="{C347FCB7-84E5-4191-931D-D8CFB4414184}"/>
              </a:ext>
            </a:extLst>
          </p:cNvPr>
          <p:cNvCxnSpPr>
            <a:cxnSpLocks/>
          </p:cNvCxnSpPr>
          <p:nvPr/>
        </p:nvCxnSpPr>
        <p:spPr>
          <a:xfrm flipH="1">
            <a:off x="8037967" y="3901928"/>
            <a:ext cx="563534"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216" name="Łącznik prosty 215">
            <a:extLst>
              <a:ext uri="{FF2B5EF4-FFF2-40B4-BE49-F238E27FC236}">
                <a16:creationId xmlns:a16="http://schemas.microsoft.com/office/drawing/2014/main" id="{699E1CA2-570F-4290-B414-3EF5BA605EA4}"/>
              </a:ext>
            </a:extLst>
          </p:cNvPr>
          <p:cNvCxnSpPr>
            <a:cxnSpLocks/>
          </p:cNvCxnSpPr>
          <p:nvPr/>
        </p:nvCxnSpPr>
        <p:spPr>
          <a:xfrm flipV="1">
            <a:off x="8600516" y="3911287"/>
            <a:ext cx="0" cy="621323"/>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1494852"/>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594</TotalTime>
  <Words>897</Words>
  <Application>Microsoft Office PowerPoint</Application>
  <PresentationFormat>宽屏</PresentationFormat>
  <Paragraphs>74</Paragraphs>
  <Slides>2</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2</vt:i4>
      </vt:variant>
    </vt:vector>
  </HeadingPairs>
  <TitlesOfParts>
    <vt:vector size="6" baseType="lpstr">
      <vt:lpstr>Arial</vt:lpstr>
      <vt:lpstr>Calibri</vt:lpstr>
      <vt:lpstr>Calibri Light</vt:lpstr>
      <vt:lpstr>Motyw pakietu Office</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marcin.chwala@pwr.edu.pl</dc:creator>
  <cp:lastModifiedBy>123</cp:lastModifiedBy>
  <cp:revision>66</cp:revision>
  <dcterms:created xsi:type="dcterms:W3CDTF">2022-02-07T13:29:20Z</dcterms:created>
  <dcterms:modified xsi:type="dcterms:W3CDTF">2022-03-04T15:20:59Z</dcterms:modified>
</cp:coreProperties>
</file>